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331" r:id="rId2"/>
    <p:sldId id="262" r:id="rId3"/>
    <p:sldId id="348" r:id="rId4"/>
    <p:sldId id="278" r:id="rId5"/>
    <p:sldId id="436" r:id="rId6"/>
    <p:sldId id="486" r:id="rId7"/>
    <p:sldId id="450" r:id="rId8"/>
    <p:sldId id="454" r:id="rId9"/>
    <p:sldId id="487" r:id="rId10"/>
    <p:sldId id="461" r:id="rId11"/>
    <p:sldId id="478" r:id="rId12"/>
    <p:sldId id="256" r:id="rId13"/>
    <p:sldId id="446" r:id="rId14"/>
    <p:sldId id="459" r:id="rId15"/>
    <p:sldId id="489" r:id="rId16"/>
    <p:sldId id="488" r:id="rId17"/>
    <p:sldId id="480" r:id="rId18"/>
    <p:sldId id="464" r:id="rId19"/>
    <p:sldId id="438" r:id="rId20"/>
  </p:sldIdLst>
  <p:sldSz cx="12192000" cy="6858000"/>
  <p:notesSz cx="6858000" cy="9144000"/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77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69" autoAdjust="0"/>
    <p:restoredTop sz="94660"/>
  </p:normalViewPr>
  <p:slideViewPr>
    <p:cSldViewPr snapToGrid="0">
      <p:cViewPr varScale="1">
        <p:scale>
          <a:sx n="90" d="100"/>
          <a:sy n="90" d="100"/>
        </p:scale>
        <p:origin x="208" y="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10.jpeg>
</file>

<file path=ppt/media/image11.tiff>
</file>

<file path=ppt/media/image12.tiff>
</file>

<file path=ppt/media/image13.tiff>
</file>

<file path=ppt/media/image14.tiff>
</file>

<file path=ppt/media/image15.tiff>
</file>

<file path=ppt/media/image16.png>
</file>

<file path=ppt/media/image17.png>
</file>

<file path=ppt/media/image18.jpeg>
</file>

<file path=ppt/media/image19.jpeg>
</file>

<file path=ppt/media/image2.jpeg>
</file>

<file path=ppt/media/image20.jpeg>
</file>

<file path=ppt/media/image21.png>
</file>

<file path=ppt/media/image22.png>
</file>

<file path=ppt/media/image23.jpeg>
</file>

<file path=ppt/media/image24.png>
</file>

<file path=ppt/media/image25.png>
</file>

<file path=ppt/media/image26.png>
</file>

<file path=ppt/media/image27.png>
</file>

<file path=ppt/media/image270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jpg>
</file>

<file path=ppt/media/image36.png>
</file>

<file path=ppt/media/image37.tiff>
</file>

<file path=ppt/media/image38.png>
</file>

<file path=ppt/media/image4.jpeg>
</file>

<file path=ppt/media/image5.gif>
</file>

<file path=ppt/media/image6.png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59CF61-8D82-4514-8FB1-71669AD1D9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8440D38-E370-4288-9724-72030316178A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292176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4412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63" name="Shape 163"/>
          <p:cNvSpPr txBox="1">
            <a:spLocks noGrp="1"/>
          </p:cNvSpPr>
          <p:nvPr>
            <p:ph type="body" idx="1"/>
          </p:nvPr>
        </p:nvSpPr>
        <p:spPr>
          <a:xfrm>
            <a:off x="685801" y="4343401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Shape 164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r>
              <a:rPr lang="en-US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55879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68AC7D6-D2B5-5440-BB96-2582508736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0765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nl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56BC5E4-C2ED-6A4F-93DB-B210DA26FDA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9427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B9AEB-D6BE-4AEB-A554-08F7C1E239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88EF47-06A1-4C37-B9C0-5F71AB9527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2D89EB-6DD7-4107-8090-20642952E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DA6AC1-6567-4845-9726-3E3BA58CC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327894-B9F3-404E-BE02-28323CD27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5874486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81DD20-4A31-4BC0-96B3-6200A32BE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B467C4-367C-48D2-B4AC-EE323AF363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E8DF93-B222-4C7D-88C9-AF04FA9CB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794FE7-B87F-4591-99A9-9E605022A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50E677-24DE-4DBF-9CB7-5F3C9662EF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96683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568575-0297-4390-9874-711D856F34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4D6C50-8D36-45F9-B318-6311A3684D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7ED592-0292-47C1-B993-7B9F60D4B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9EBD8-223C-4539-A5BE-7AEFE94B2F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1FE14C-0EDF-47EA-96C0-9906701CE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44617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0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93B4E5C6-C229-874C-A8FF-569092EDA8B2}" type="slidenum">
              <a:rPr lang="en-US" smtClean="0"/>
              <a:t>‹#›</a:t>
            </a:fld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276226" y="1061884"/>
            <a:ext cx="9547397" cy="5796116"/>
          </a:xfrm>
          <a:solidFill>
            <a:schemeClr val="bg1"/>
          </a:solidFill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9956800" y="-400755"/>
            <a:ext cx="1591733" cy="25391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22497298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2F727-631C-44D4-9A98-37D5F0E50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97A3E-5ECD-43FC-8F25-EEAC3405CD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691DD6-6600-4B90-9981-441C19814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FFE3-B926-47F6-840E-25323A241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F38177-24F1-4494-94FD-BA200ABE6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75142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CDC0A-7744-45AA-8F62-A041E57D04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6428DC2-8D1F-4160-AAB9-06BD0D9211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F8715-1412-46F3-9055-E69B22F146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0ED425-40C4-40C9-BA4F-2F2A1F00E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F47F8A-3620-4522-8F46-B2336A406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186999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F973FD-A137-4DD2-99C0-7A7B9E1A95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69EA35-888D-4CB8-9162-5427562D75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AE695F-7032-4011-91F7-7FE38A47D9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FEE7AF-0378-4662-BDB5-B421DD89C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763FF0D-544E-4EC4-858F-63E463394B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E142B0B-089C-49AE-A157-4A3CE97171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7280348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A9A69C-3DB9-43CC-9F69-C62B82A69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A91E2A-8CA5-4F31-BC3C-4CC157CD4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7DAEC7-3355-4E7E-BC93-64A82121B8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3D3A94-A53D-40BE-9261-2CCB9C7E1F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75A550-0C52-4A09-9A78-046C551CF0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76418B-6D5D-47CC-B2A9-2350EEE4E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2B3DA78-4CC6-4055-949E-1EC80962A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431FA0-8EFD-4495-8AFA-2A8078B330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5295225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B6CEA0-8891-4CEE-B1A5-C236E68C3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3410C0-780B-4C7E-9245-0028C83A1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28D358-B60D-4FC7-BBB7-2AF993E61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DC5DED-558D-4124-9C05-115F29771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86656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BCAA91-D7AD-4707-9066-7836EBF6AA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A82C0F6-CAB2-4454-9C8D-36B68A44DB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BF637B-FA94-4FE9-848B-83A367D19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1392244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2BC0F-4D9A-4326-821E-D9058E4269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51DE78-D76B-45FE-A2F8-BCE02BD85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D18E15-C3FD-4372-AFEF-980F6C098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0E8CCA-E4B9-484B-B7C4-BED02F51D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5341ED-5724-4CEE-809A-7B6F06C565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91ABA-659C-4E79-8DC3-D5133AA3BF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83803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C1F4B-0ED2-4956-9073-47AAD6967E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4BDA81-A4EE-40B6-98EC-035C118ECD0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l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F76E75-B179-4761-83F1-879A397AB2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82EC37-7698-49FD-AAFE-3AB2B140CF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677F45F-CB70-4723-82EF-FD6AC693E2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DDA3240-7666-4735-9B60-780F118299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4211196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13EF999-7A5C-4187-9FB3-3B1EBC64B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l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A4E988-EEEA-4C1F-8660-CEE562438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l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4AA62B-49AC-488A-AB3C-D64033E04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2B80CF-587B-42EA-97CD-84795C426AD1}" type="datetimeFigureOut">
              <a:rPr lang="nl-NL" smtClean="0"/>
              <a:t>08-06-2020</a:t>
            </a:fld>
            <a:endParaRPr lang="nl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E18D0B-9E1C-487A-81DD-F027B0FD67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l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252736-0BAD-42E8-B78F-7266EE89C0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B11152-C68C-4888-8A8C-E99A5E344161}" type="slidenum">
              <a:rPr lang="nl-NL" smtClean="0"/>
              <a:t>‹#›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102463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7" Type="http://schemas.openxmlformats.org/officeDocument/2006/relationships/image" Target="../media/image23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7" Type="http://schemas.openxmlformats.org/officeDocument/2006/relationships/image" Target="../media/image29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8.png"/><Relationship Id="rId5" Type="http://schemas.openxmlformats.org/officeDocument/2006/relationships/image" Target="../media/image270.png"/><Relationship Id="rId4" Type="http://schemas.openxmlformats.org/officeDocument/2006/relationships/image" Target="../media/image2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6.png"/><Relationship Id="rId4" Type="http://schemas.openxmlformats.org/officeDocument/2006/relationships/image" Target="../media/image35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tif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title"/>
          </p:nvPr>
        </p:nvSpPr>
        <p:spPr>
          <a:xfrm>
            <a:off x="3313122" y="927776"/>
            <a:ext cx="8229600" cy="1605600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ctr" anchorCtr="0">
            <a:noAutofit/>
          </a:bodyPr>
          <a:lstStyle/>
          <a:p>
            <a:pPr lvl="0">
              <a:buSzPct val="25000"/>
            </a:pP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b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Global air pollution modelling</a:t>
            </a:r>
            <a:b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br>
              <a:rPr lang="en-US" sz="36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endParaRPr lang="en-US" sz="36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114800" y="4724401"/>
            <a:ext cx="4572000" cy="92332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algn="ctr"/>
            <a:endParaRPr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algn="ctr"/>
            <a:endParaRPr/>
          </a:p>
        </p:txBody>
      </p:sp>
      <p:sp>
        <p:nvSpPr>
          <p:cNvPr id="170" name="Shape 170"/>
          <p:cNvSpPr txBox="1"/>
          <p:nvPr/>
        </p:nvSpPr>
        <p:spPr>
          <a:xfrm>
            <a:off x="2304552" y="5052020"/>
            <a:ext cx="7582897" cy="119141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r>
              <a:rPr lang="en-US" sz="2450" dirty="0">
                <a:latin typeface="Calibri"/>
                <a:ea typeface="Calibri"/>
                <a:cs typeface="Calibri"/>
                <a:sym typeface="Calibri"/>
              </a:rPr>
              <a:t>                             </a:t>
            </a:r>
            <a:endParaRPr dirty="0">
              <a:latin typeface="Calibri"/>
              <a:ea typeface="Calibri"/>
              <a:cs typeface="Calibri"/>
              <a:sym typeface="Calibri"/>
            </a:endParaRPr>
          </a:p>
          <a:p>
            <a:pPr algn="ctr">
              <a:buClr>
                <a:schemeClr val="dk1"/>
              </a:buClr>
              <a:buSzPct val="250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University of Utrecht, The Netherlands</a:t>
            </a:r>
          </a:p>
          <a:p>
            <a:pPr algn="ctr">
              <a:buClr>
                <a:schemeClr val="dk1"/>
              </a:buClr>
              <a:buSzPct val="25000"/>
            </a:pPr>
            <a:r>
              <a:rPr lang="en-US" dirty="0">
                <a:latin typeface="Calibri"/>
                <a:ea typeface="Calibri"/>
                <a:cs typeface="Calibri"/>
                <a:sym typeface="Calibri"/>
              </a:rPr>
              <a:t>Global and geo-health data center</a:t>
            </a:r>
          </a:p>
          <a:p>
            <a:pPr algn="ctr">
              <a:buClr>
                <a:schemeClr val="dk1"/>
              </a:buClr>
              <a:buSzPct val="25000"/>
            </a:pPr>
            <a:endParaRPr lang="en-US" dirty="0">
              <a:latin typeface="Calibri"/>
              <a:ea typeface="Calibri"/>
              <a:cs typeface="Calibri"/>
              <a:sym typeface="Calibri"/>
            </a:endParaRPr>
          </a:p>
          <a:p>
            <a:pPr algn="ctr">
              <a:buClr>
                <a:schemeClr val="dk1"/>
              </a:buClr>
              <a:buSzPct val="25000"/>
            </a:pPr>
            <a:r>
              <a:rPr lang="en-US" sz="2400" dirty="0">
                <a:latin typeface="Calibri"/>
                <a:ea typeface="Calibri"/>
                <a:cs typeface="Calibri"/>
                <a:sym typeface="Calibri"/>
              </a:rPr>
              <a:t>Meng Lu </a:t>
            </a:r>
          </a:p>
          <a:p>
            <a:pPr algn="ctr"/>
            <a:endParaRPr sz="2450" dirty="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7BA1005-76DA-4215-9095-6C9AA5F6BB4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10232572" y="6403119"/>
            <a:ext cx="2133599" cy="365125"/>
          </a:xfrm>
        </p:spPr>
        <p:txBody>
          <a:bodyPr/>
          <a:lstStyle/>
          <a:p>
            <a:fld id="{00000000-1234-1234-1234-123412341234}" type="slidenum">
              <a:rPr lang="en-US" smtClean="0"/>
              <a:pPr/>
              <a:t>1</a:t>
            </a:fld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72AF01B-37CD-45BA-B36C-2B558EF61FF2}"/>
              </a:ext>
            </a:extLst>
          </p:cNvPr>
          <p:cNvGrpSpPr/>
          <p:nvPr/>
        </p:nvGrpSpPr>
        <p:grpSpPr>
          <a:xfrm>
            <a:off x="7989251" y="5489604"/>
            <a:ext cx="2100875" cy="807896"/>
            <a:chOff x="5810909" y="3950902"/>
            <a:chExt cx="2100875" cy="807896"/>
          </a:xfrm>
        </p:grpSpPr>
        <p:pic>
          <p:nvPicPr>
            <p:cNvPr id="6146" name="Picture 2" descr="Gerelateerde afbeelding">
              <a:extLst>
                <a:ext uri="{FF2B5EF4-FFF2-40B4-BE49-F238E27FC236}">
                  <a16:creationId xmlns:a16="http://schemas.microsoft.com/office/drawing/2014/main" id="{74D5453A-0E74-4D92-801A-A2D7C6A3569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1" t="3981" r="4289" b="3334"/>
            <a:stretch/>
          </p:blipFill>
          <p:spPr bwMode="auto">
            <a:xfrm>
              <a:off x="5810909" y="4348666"/>
              <a:ext cx="569053" cy="37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9" name="Picture 2" descr="Gerelateerde afbeelding">
              <a:extLst>
                <a:ext uri="{FF2B5EF4-FFF2-40B4-BE49-F238E27FC236}">
                  <a16:creationId xmlns:a16="http://schemas.microsoft.com/office/drawing/2014/main" id="{9ED77832-BD21-4678-A601-01531FFD764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1" t="3981" r="4289" b="3334"/>
            <a:stretch/>
          </p:blipFill>
          <p:spPr bwMode="auto">
            <a:xfrm>
              <a:off x="6411232" y="4370737"/>
              <a:ext cx="569053" cy="37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" name="Picture 2" descr="Gerelateerde afbeelding">
              <a:extLst>
                <a:ext uri="{FF2B5EF4-FFF2-40B4-BE49-F238E27FC236}">
                  <a16:creationId xmlns:a16="http://schemas.microsoft.com/office/drawing/2014/main" id="{C5CF7EB0-AC53-40AB-9EED-1D93F7E14C9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1" t="3981" r="4289" b="3334"/>
            <a:stretch/>
          </p:blipFill>
          <p:spPr bwMode="auto">
            <a:xfrm>
              <a:off x="7011555" y="4383064"/>
              <a:ext cx="569053" cy="37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" name="Picture 2" descr="Gerelateerde afbeelding">
              <a:extLst>
                <a:ext uri="{FF2B5EF4-FFF2-40B4-BE49-F238E27FC236}">
                  <a16:creationId xmlns:a16="http://schemas.microsoft.com/office/drawing/2014/main" id="{D3CD07AD-A87C-47C4-A125-72AAF3A1E871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1" t="3981" r="4289" b="3334"/>
            <a:stretch/>
          </p:blipFill>
          <p:spPr bwMode="auto">
            <a:xfrm>
              <a:off x="6711138" y="3961917"/>
              <a:ext cx="569053" cy="37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2" name="Picture 2" descr="Gerelateerde afbeelding">
              <a:extLst>
                <a:ext uri="{FF2B5EF4-FFF2-40B4-BE49-F238E27FC236}">
                  <a16:creationId xmlns:a16="http://schemas.microsoft.com/office/drawing/2014/main" id="{7D683CE1-0151-421A-A9E5-DE9FA0578C3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1" t="3981" r="4289" b="3334"/>
            <a:stretch/>
          </p:blipFill>
          <p:spPr bwMode="auto">
            <a:xfrm>
              <a:off x="6095435" y="3950902"/>
              <a:ext cx="569053" cy="37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3" name="Picture 2" descr="Gerelateerde afbeelding">
              <a:extLst>
                <a:ext uri="{FF2B5EF4-FFF2-40B4-BE49-F238E27FC236}">
                  <a16:creationId xmlns:a16="http://schemas.microsoft.com/office/drawing/2014/main" id="{E45EBAE0-DC43-440B-9DAF-EE89BF3B38AB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21" t="3981" r="4289" b="3334"/>
            <a:stretch/>
          </p:blipFill>
          <p:spPr bwMode="auto">
            <a:xfrm>
              <a:off x="7342731" y="3984624"/>
              <a:ext cx="569053" cy="375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098" name="Picture 2" descr="http://www.tropomi.nl/wp-content/uploads/2013/11/precursor5_space.jpg">
            <a:extLst>
              <a:ext uri="{FF2B5EF4-FFF2-40B4-BE49-F238E27FC236}">
                <a16:creationId xmlns:a16="http://schemas.microsoft.com/office/drawing/2014/main" id="{74484BD4-6836-4DC3-AA39-699238B3F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50825" y="2165449"/>
            <a:ext cx="3846243" cy="25200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28E93ED6-F9FB-42CA-B036-1BBBBAAFC7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5540" y="2166507"/>
            <a:ext cx="3573504" cy="259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51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/>
    </mc:Choice>
    <mc:Fallback xmlns="">
      <p:transition spd="slow" advTm="0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77F21A4-B094-4A16-AF3D-FF93B6498E95}"/>
              </a:ext>
            </a:extLst>
          </p:cNvPr>
          <p:cNvSpPr/>
          <p:nvPr/>
        </p:nvSpPr>
        <p:spPr>
          <a:xfrm>
            <a:off x="766575" y="819382"/>
            <a:ext cx="1098290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000" dirty="0">
                <a:latin typeface="+mj-lt"/>
              </a:rPr>
              <a:t>Tree-based machine learning methods vs. </a:t>
            </a:r>
            <a:r>
              <a:rPr lang="nl-NL" sz="2000" dirty="0" err="1">
                <a:latin typeface="+mj-lt"/>
              </a:rPr>
              <a:t>Linear</a:t>
            </a:r>
            <a:r>
              <a:rPr lang="nl-NL" sz="2000" dirty="0">
                <a:latin typeface="+mj-lt"/>
              </a:rPr>
              <a:t> </a:t>
            </a:r>
            <a:r>
              <a:rPr lang="nl-NL" sz="2000" dirty="0" err="1">
                <a:latin typeface="+mj-lt"/>
              </a:rPr>
              <a:t>regression</a:t>
            </a:r>
            <a:r>
              <a:rPr lang="nl-NL" sz="2000" dirty="0">
                <a:latin typeface="+mj-lt"/>
              </a:rPr>
              <a:t>. </a:t>
            </a:r>
            <a:r>
              <a:rPr lang="nl-NL" sz="2000" dirty="0" err="1">
                <a:latin typeface="+mj-lt"/>
              </a:rPr>
              <a:t>With</a:t>
            </a:r>
            <a:r>
              <a:rPr lang="nl-NL" sz="2000" dirty="0">
                <a:latin typeface="+mj-lt"/>
              </a:rPr>
              <a:t> </a:t>
            </a:r>
            <a:r>
              <a:rPr lang="nl-NL" sz="2000" dirty="0" err="1">
                <a:latin typeface="+mj-lt"/>
              </a:rPr>
              <a:t>and</a:t>
            </a:r>
            <a:r>
              <a:rPr lang="nl-NL" sz="2000" dirty="0">
                <a:latin typeface="+mj-lt"/>
              </a:rPr>
              <a:t> without </a:t>
            </a:r>
            <a:r>
              <a:rPr lang="nl-NL" sz="2000" dirty="0" err="1">
                <a:latin typeface="+mj-lt"/>
              </a:rPr>
              <a:t>regularization</a:t>
            </a:r>
            <a:r>
              <a:rPr lang="nl-NL" sz="2000" dirty="0">
                <a:latin typeface="+mj-lt"/>
              </a:rPr>
              <a:t> </a:t>
            </a:r>
          </a:p>
          <a:p>
            <a:r>
              <a:rPr lang="nl-NL" sz="2400" dirty="0">
                <a:latin typeface="+mj-lt"/>
              </a:rPr>
              <a:t> </a:t>
            </a:r>
          </a:p>
        </p:txBody>
      </p:sp>
      <p:pic>
        <p:nvPicPr>
          <p:cNvPr id="29" name="Picture 2" descr="Gerelateerde afbeelding">
            <a:extLst>
              <a:ext uri="{FF2B5EF4-FFF2-40B4-BE49-F238E27FC236}">
                <a16:creationId xmlns:a16="http://schemas.microsoft.com/office/drawing/2014/main" id="{1C08AC76-9900-47E3-A67D-E4D40BF577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2333" y="1440627"/>
            <a:ext cx="1813686" cy="1207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Risultati immagini per global">
            <a:extLst>
              <a:ext uri="{FF2B5EF4-FFF2-40B4-BE49-F238E27FC236}">
                <a16:creationId xmlns:a16="http://schemas.microsoft.com/office/drawing/2014/main" id="{C898D466-359A-4CFD-9B8A-36A01829D7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801" y="3576402"/>
            <a:ext cx="2526750" cy="1208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Risultati immagini per germany">
            <a:extLst>
              <a:ext uri="{FF2B5EF4-FFF2-40B4-BE49-F238E27FC236}">
                <a16:creationId xmlns:a16="http://schemas.microsoft.com/office/drawing/2014/main" id="{45821C4F-57DB-421F-8F47-0E3307FD45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6252" y="3594723"/>
            <a:ext cx="2857114" cy="11904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Risultati immagini per regression model">
            <a:extLst>
              <a:ext uri="{FF2B5EF4-FFF2-40B4-BE49-F238E27FC236}">
                <a16:creationId xmlns:a16="http://schemas.microsoft.com/office/drawing/2014/main" id="{2749B30C-4741-42DC-9837-A01F109954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36252" y="1536588"/>
            <a:ext cx="1821773" cy="1207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9C51C42F-7643-4637-888E-01A6A7D3B60B}"/>
              </a:ext>
            </a:extLst>
          </p:cNvPr>
          <p:cNvSpPr/>
          <p:nvPr/>
        </p:nvSpPr>
        <p:spPr>
          <a:xfrm>
            <a:off x="766575" y="5013068"/>
            <a:ext cx="6096000" cy="40011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nl-NL" sz="2000" dirty="0">
                <a:latin typeface="+mj-lt"/>
              </a:rPr>
              <a:t>Temporally-</a:t>
            </a:r>
            <a:r>
              <a:rPr lang="nl-NL" sz="2000" dirty="0" err="1">
                <a:latin typeface="+mj-lt"/>
              </a:rPr>
              <a:t>resolved</a:t>
            </a:r>
            <a:r>
              <a:rPr lang="nl-NL" sz="2000" dirty="0">
                <a:latin typeface="+mj-lt"/>
              </a:rPr>
              <a:t>: </a:t>
            </a:r>
            <a:r>
              <a:rPr lang="nl-NL" sz="2000" dirty="0" err="1">
                <a:latin typeface="+mj-lt"/>
              </a:rPr>
              <a:t>Daytime</a:t>
            </a:r>
            <a:r>
              <a:rPr lang="nl-NL" sz="2000" dirty="0">
                <a:latin typeface="+mj-lt"/>
              </a:rPr>
              <a:t> Vs. Nighttime models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03D5AE-4323-4BDD-B9E9-A850A8D9D297}"/>
              </a:ext>
            </a:extLst>
          </p:cNvPr>
          <p:cNvSpPr/>
          <p:nvPr/>
        </p:nvSpPr>
        <p:spPr>
          <a:xfrm>
            <a:off x="750093" y="2911082"/>
            <a:ext cx="37359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2000" dirty="0">
                <a:latin typeface="+mj-lt"/>
              </a:rPr>
              <a:t>Global models Vs. National models</a:t>
            </a:r>
          </a:p>
        </p:txBody>
      </p:sp>
      <p:pic>
        <p:nvPicPr>
          <p:cNvPr id="2058" name="Picture 10" descr="Risultati immagini per day">
            <a:extLst>
              <a:ext uri="{FF2B5EF4-FFF2-40B4-BE49-F238E27FC236}">
                <a16:creationId xmlns:a16="http://schemas.microsoft.com/office/drawing/2014/main" id="{E08C8CA0-BC47-47FB-98F4-940D7CCF87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08300" y="5413178"/>
            <a:ext cx="1713018" cy="1137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Risultati immagini per night">
            <a:extLst>
              <a:ext uri="{FF2B5EF4-FFF2-40B4-BE49-F238E27FC236}">
                <a16:creationId xmlns:a16="http://schemas.microsoft.com/office/drawing/2014/main" id="{BFA3E5BD-827B-4B55-AF5A-75A6D10075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21843" y="5413178"/>
            <a:ext cx="1865338" cy="1123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BC05278B-3756-D342-905E-11AA5882AF34}"/>
              </a:ext>
            </a:extLst>
          </p:cNvPr>
          <p:cNvSpPr/>
          <p:nvPr/>
        </p:nvSpPr>
        <p:spPr>
          <a:xfrm>
            <a:off x="766575" y="204270"/>
            <a:ext cx="10982901" cy="8925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nl-NL" sz="2800" dirty="0">
                <a:latin typeface="+mj-lt"/>
              </a:rPr>
              <a:t>                                              A </a:t>
            </a:r>
            <a:r>
              <a:rPr lang="nl-NL" sz="2800" dirty="0" err="1">
                <a:latin typeface="+mj-lt"/>
              </a:rPr>
              <a:t>preliminary</a:t>
            </a:r>
            <a:r>
              <a:rPr lang="nl-NL" sz="2800" dirty="0">
                <a:latin typeface="+mj-lt"/>
              </a:rPr>
              <a:t> </a:t>
            </a:r>
            <a:r>
              <a:rPr lang="nl-NL" sz="2800" dirty="0" err="1">
                <a:latin typeface="+mj-lt"/>
              </a:rPr>
              <a:t>study</a:t>
            </a:r>
            <a:endParaRPr lang="nl-NL" sz="3200" dirty="0">
              <a:latin typeface="+mj-lt"/>
            </a:endParaRPr>
          </a:p>
          <a:p>
            <a:r>
              <a:rPr lang="nl-NL" sz="2400" dirty="0">
                <a:latin typeface="+mj-lt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85281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963"/>
    </mc:Choice>
    <mc:Fallback xmlns="">
      <p:transition spd="slow" advTm="33963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214743C-0415-43CA-A5A4-DA7EAB267D98}"/>
              </a:ext>
            </a:extLst>
          </p:cNvPr>
          <p:cNvSpPr/>
          <p:nvPr/>
        </p:nvSpPr>
        <p:spPr>
          <a:xfrm>
            <a:off x="3808135" y="514096"/>
            <a:ext cx="457574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buClr>
                <a:schemeClr val="dk1"/>
              </a:buClr>
            </a:pPr>
            <a:r>
              <a:rPr lang="nl-NL" sz="2400" dirty="0">
                <a:latin typeface="+mj-lt"/>
                <a:cs typeface="Calibri" panose="020F0502020204030204" pitchFamily="34" charset="0"/>
              </a:rPr>
              <a:t> </a:t>
            </a:r>
            <a:r>
              <a:rPr lang="nl-NL" sz="2400" dirty="0" err="1">
                <a:latin typeface="+mj-lt"/>
                <a:cs typeface="Calibri" panose="020F0502020204030204" pitchFamily="34" charset="0"/>
              </a:rPr>
              <a:t>Regression</a:t>
            </a:r>
            <a:r>
              <a:rPr lang="nl-NL" sz="2400" dirty="0">
                <a:latin typeface="+mj-lt"/>
                <a:cs typeface="Calibri" panose="020F0502020204030204" pitchFamily="34" charset="0"/>
              </a:rPr>
              <a:t> Vs. tree-based methods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62A70D1-2DB9-45B3-BE58-9DC3590763DC}"/>
              </a:ext>
            </a:extLst>
          </p:cNvPr>
          <p:cNvSpPr txBox="1"/>
          <p:nvPr/>
        </p:nvSpPr>
        <p:spPr>
          <a:xfrm>
            <a:off x="9345336" y="2007000"/>
            <a:ext cx="24495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RRMSE: </a:t>
            </a:r>
            <a:r>
              <a:rPr lang="en-GB" i="1" dirty="0"/>
              <a:t> </a:t>
            </a:r>
            <a:r>
              <a:rPr lang="en-GB" dirty="0"/>
              <a:t>relative root mean squared error </a:t>
            </a:r>
            <a:r>
              <a:rPr lang="en-GB" i="1" dirty="0"/>
              <a:t> </a:t>
            </a:r>
          </a:p>
          <a:p>
            <a:r>
              <a:rPr lang="en-GB" dirty="0"/>
              <a:t>rIQR:       relative Interquartile range </a:t>
            </a:r>
          </a:p>
          <a:p>
            <a:r>
              <a:rPr lang="en-GB" dirty="0"/>
              <a:t>rMAE:     relative mean absolute error </a:t>
            </a:r>
            <a:endParaRPr lang="en-GB" sz="2400" dirty="0"/>
          </a:p>
          <a:p>
            <a:endParaRPr lang="nl-NL" dirty="0"/>
          </a:p>
          <a:p>
            <a:r>
              <a:rPr lang="nl-NL" dirty="0"/>
              <a:t>LM: Multiple linear regression</a:t>
            </a:r>
          </a:p>
          <a:p>
            <a:r>
              <a:rPr lang="nl-NL" dirty="0"/>
              <a:t>RF: random forest</a:t>
            </a:r>
          </a:p>
          <a:p>
            <a:r>
              <a:rPr lang="nl-NL" dirty="0"/>
              <a:t>SGB: Stochastic gradient boosting</a:t>
            </a:r>
          </a:p>
          <a:p>
            <a:r>
              <a:rPr lang="nl-NL" dirty="0"/>
              <a:t>XGB: xgboost</a:t>
            </a:r>
          </a:p>
          <a:p>
            <a:endParaRPr lang="nl-NL" dirty="0"/>
          </a:p>
        </p:txBody>
      </p:sp>
      <p:pic>
        <p:nvPicPr>
          <p:cNvPr id="6" name="Picture 5" descr="aaa&#10;">
            <a:extLst>
              <a:ext uri="{FF2B5EF4-FFF2-40B4-BE49-F238E27FC236}">
                <a16:creationId xmlns:a16="http://schemas.microsoft.com/office/drawing/2014/main" id="{04AA8243-FCD2-440A-B9CA-56AB94EA4456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321" y="1204354"/>
            <a:ext cx="4395286" cy="53893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17196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3"/>
    </mc:Choice>
    <mc:Fallback xmlns="">
      <p:transition spd="slow" advTm="553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58C6B23B-9B8A-4A92-AF18-06F5F5048714}"/>
              </a:ext>
            </a:extLst>
          </p:cNvPr>
          <p:cNvGrpSpPr/>
          <p:nvPr/>
        </p:nvGrpSpPr>
        <p:grpSpPr>
          <a:xfrm>
            <a:off x="2244945" y="516781"/>
            <a:ext cx="7284949" cy="5699461"/>
            <a:chOff x="4753252" y="526030"/>
            <a:chExt cx="6617942" cy="4883794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75A289E-9D66-4CE6-83B9-DD3A0A05CFBE}"/>
                </a:ext>
              </a:extLst>
            </p:cNvPr>
            <p:cNvGrpSpPr/>
            <p:nvPr/>
          </p:nvGrpSpPr>
          <p:grpSpPr>
            <a:xfrm>
              <a:off x="4854851" y="526030"/>
              <a:ext cx="6516343" cy="4883794"/>
              <a:chOff x="5059201" y="991478"/>
              <a:chExt cx="6280477" cy="4497600"/>
            </a:xfrm>
          </p:grpSpPr>
          <p:pic>
            <p:nvPicPr>
              <p:cNvPr id="5" name="Picture 4">
                <a:extLst>
                  <a:ext uri="{FF2B5EF4-FFF2-40B4-BE49-F238E27FC236}">
                    <a16:creationId xmlns:a16="http://schemas.microsoft.com/office/drawing/2014/main" id="{C8F534D4-AC5B-46C5-A2B0-6F7DFD99DC47}"/>
                  </a:ext>
                </a:extLst>
              </p:cNvPr>
              <p:cNvPicPr/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7042" t="225"/>
              <a:stretch/>
            </p:blipFill>
            <p:spPr>
              <a:xfrm>
                <a:off x="5844786" y="1242910"/>
                <a:ext cx="2715117" cy="4060608"/>
              </a:xfrm>
              <a:prstGeom prst="rect">
                <a:avLst/>
              </a:prstGeom>
            </p:spPr>
          </p:pic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08832F17-EF79-400C-B7B1-4269987D85BE}"/>
                  </a:ext>
                </a:extLst>
              </p:cNvPr>
              <p:cNvPicPr/>
              <p:nvPr/>
            </p:nvPicPr>
            <p:blipFill rotWithShape="1"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69510" t="3801"/>
              <a:stretch/>
            </p:blipFill>
            <p:spPr bwMode="auto">
              <a:xfrm>
                <a:off x="8559902" y="1242910"/>
                <a:ext cx="2779776" cy="4060608"/>
              </a:xfrm>
              <a:prstGeom prst="rect">
                <a:avLst/>
              </a:prstGeom>
              <a:ln>
                <a:noFill/>
              </a:ln>
              <a:extLst>
                <a:ext uri="{53640926-AAD7-44D8-BBD7-CCE9431645EC}">
                  <a14:shadowObscured xmlns:a14="http://schemas.microsoft.com/office/drawing/2010/main"/>
                </a:ext>
              </a:extLst>
            </p:spPr>
          </p:pic>
          <p:sp>
            <p:nvSpPr>
              <p:cNvPr id="8" name="Text Box 13">
                <a:extLst>
                  <a:ext uri="{FF2B5EF4-FFF2-40B4-BE49-F238E27FC236}">
                    <a16:creationId xmlns:a16="http://schemas.microsoft.com/office/drawing/2014/main" id="{864B0996-C670-49FC-A263-492818631755}"/>
                  </a:ext>
                </a:extLst>
              </p:cNvPr>
              <p:cNvSpPr txBox="1"/>
              <p:nvPr/>
            </p:nvSpPr>
            <p:spPr>
              <a:xfrm>
                <a:off x="6758087" y="991479"/>
                <a:ext cx="708025" cy="4216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en-US" sz="1600" dirty="0">
                    <a:solidFill>
                      <a:srgbClr val="262626"/>
                    </a:solidFill>
                    <a:effectLst/>
                    <a:latin typeface="Calibri" panose="020F0502020204030204" pitchFamily="34" charset="0"/>
                    <a:ea typeface="SimSun" panose="02010600030101010101" pitchFamily="2" charset="-122"/>
                  </a:rPr>
                  <a:t>RF</a:t>
                </a:r>
                <a:endParaRPr lang="en-GB" sz="1600" dirty="0">
                  <a:solidFill>
                    <a:srgbClr val="262626"/>
                  </a:solidFill>
                  <a:effectLst/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0" name="Text Box 13">
                <a:extLst>
                  <a:ext uri="{FF2B5EF4-FFF2-40B4-BE49-F238E27FC236}">
                    <a16:creationId xmlns:a16="http://schemas.microsoft.com/office/drawing/2014/main" id="{5D318A5C-4F47-4FF8-9230-9FBC87F7E3B0}"/>
                  </a:ext>
                </a:extLst>
              </p:cNvPr>
              <p:cNvSpPr txBox="1"/>
              <p:nvPr/>
            </p:nvSpPr>
            <p:spPr>
              <a:xfrm>
                <a:off x="9336254" y="991478"/>
                <a:ext cx="887857" cy="421640"/>
              </a:xfrm>
              <a:prstGeom prst="rect">
                <a:avLst/>
              </a:prstGeom>
              <a:noFill/>
              <a:ln w="6350">
                <a:noFill/>
              </a:ln>
            </p:spPr>
            <p:txBody>
              <a:bodyPr rot="0" spcFirstLastPara="0" vert="horz" wrap="square" lIns="91440" tIns="45720" rIns="91440" bIns="45720" numCol="1" spcCol="0" rtlCol="0" fromWordArt="0" anchor="t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spcAft>
                    <a:spcPts val="0"/>
                  </a:spcAft>
                </a:pPr>
                <a:r>
                  <a:rPr lang="en-US" sz="1600" dirty="0">
                    <a:solidFill>
                      <a:srgbClr val="262626"/>
                    </a:solidFill>
                    <a:effectLst/>
                    <a:latin typeface="Calibri" panose="020F0502020204030204" pitchFamily="34" charset="0"/>
                    <a:ea typeface="SimSun" panose="02010600030101010101" pitchFamily="2" charset="-122"/>
                  </a:rPr>
                  <a:t>LASSO</a:t>
                </a:r>
                <a:endParaRPr lang="en-GB" sz="1600" dirty="0">
                  <a:solidFill>
                    <a:srgbClr val="262626"/>
                  </a:solidFill>
                  <a:effectLst/>
                  <a:latin typeface="Calibri" panose="020F0502020204030204" pitchFamily="34" charset="0"/>
                  <a:ea typeface="SimSun" panose="02010600030101010101" pitchFamily="2" charset="-122"/>
                </a:endParaRPr>
              </a:p>
            </p:txBody>
          </p:sp>
          <p:sp>
            <p:nvSpPr>
              <p:cNvPr id="11" name="Rectangle 10">
                <a:extLst>
                  <a:ext uri="{FF2B5EF4-FFF2-40B4-BE49-F238E27FC236}">
                    <a16:creationId xmlns:a16="http://schemas.microsoft.com/office/drawing/2014/main" id="{D7D077EA-1494-4828-8940-4846886428B8}"/>
                  </a:ext>
                </a:extLst>
              </p:cNvPr>
              <p:cNvSpPr/>
              <p:nvPr/>
            </p:nvSpPr>
            <p:spPr>
              <a:xfrm>
                <a:off x="5059201" y="1005840"/>
                <a:ext cx="6245489" cy="4459750"/>
              </a:xfrm>
              <a:prstGeom prst="rect">
                <a:avLst/>
              </a:prstGeom>
              <a:noFill/>
              <a:ln>
                <a:solidFill>
                  <a:schemeClr val="accent6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A60F4CD-F23B-4AE2-B013-75A8ADE93E15}"/>
                  </a:ext>
                </a:extLst>
              </p:cNvPr>
              <p:cNvSpPr/>
              <p:nvPr/>
            </p:nvSpPr>
            <p:spPr>
              <a:xfrm>
                <a:off x="7383026" y="5212079"/>
                <a:ext cx="1948675" cy="276999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GB" sz="1200" dirty="0">
                    <a:latin typeface="Calibri" panose="020F0502020204030204" pitchFamily="34" charset="0"/>
                    <a:ea typeface="SimSun" panose="02010600030101010101" pitchFamily="2" charset="-122"/>
                  </a:rPr>
                  <a:t>Phoenix area, Arizona, USA </a:t>
                </a:r>
                <a:endParaRPr lang="en-GB" sz="1200" dirty="0"/>
              </a:p>
            </p:txBody>
          </p:sp>
        </p:grp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C78D7A9-89A0-40BE-BC01-15BD214069D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5698" r="95727" b="33325"/>
            <a:stretch/>
          </p:blipFill>
          <p:spPr>
            <a:xfrm>
              <a:off x="4753252" y="3173017"/>
              <a:ext cx="672985" cy="1487102"/>
            </a:xfrm>
            <a:prstGeom prst="rect">
              <a:avLst/>
            </a:prstGeom>
          </p:spPr>
        </p:pic>
        <mc:AlternateContent xmlns:mc="http://schemas.openxmlformats.org/markup-compatibility/2006" xmlns:a14="http://schemas.microsoft.com/office/drawing/2010/main">
          <mc:Choice Requires="a14"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DAB2863B-1CC6-41DD-B7A7-5308E5E95BC5}"/>
                    </a:ext>
                  </a:extLst>
                </p:cNvPr>
                <p:cNvSpPr/>
                <p:nvPr/>
              </p:nvSpPr>
              <p:spPr>
                <a:xfrm>
                  <a:off x="4772300" y="1640272"/>
                  <a:ext cx="1323700" cy="261610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r>
                    <a:rPr lang="en-US" sz="1100" dirty="0"/>
                    <a:t> NO</a:t>
                  </a:r>
                  <a:r>
                    <a:rPr lang="en-US" sz="1100" baseline="-25000" dirty="0"/>
                    <a:t>2</a:t>
                  </a:r>
                  <a:r>
                    <a:rPr lang="en-US" sz="1100" dirty="0"/>
                    <a:t> (µg/</a:t>
                  </a:r>
                  <a14:m>
                    <m:oMath xmlns:m="http://schemas.openxmlformats.org/officeDocument/2006/math">
                      <m:sSup>
                        <m:sSupPr>
                          <m:ctrlPr>
                            <a:rPr lang="en-US" sz="11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1100" i="1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sz="1100" i="1">
                              <a:latin typeface="Cambria Math" panose="02040503050406030204" pitchFamily="18" charset="0"/>
                            </a:rPr>
                            <m:t>3</m:t>
                          </m:r>
                        </m:sup>
                      </m:sSup>
                      <m:r>
                        <a:rPr lang="en-US" sz="1100" b="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a14:m>
                  <a:endParaRPr lang="en-GB" sz="1100" dirty="0"/>
                </a:p>
              </p:txBody>
            </p:sp>
          </mc:Choice>
          <mc:Fallback xmlns=""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DAB2863B-1CC6-41DD-B7A7-5308E5E95BC5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72300" y="1640272"/>
                  <a:ext cx="1323700" cy="261610"/>
                </a:xfrm>
                <a:prstGeom prst="rect">
                  <a:avLst/>
                </a:prstGeom>
                <a:blipFill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GB">
                      <a:noFill/>
                    </a:rPr>
                    <a:t> </a:t>
                  </a:r>
                </a:p>
              </p:txBody>
            </p:sp>
          </mc:Fallback>
        </mc:AlternateContent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61DFDA56-C577-4DB9-9790-3A11C126233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8655" r="93773" b="53974"/>
            <a:stretch/>
          </p:blipFill>
          <p:spPr>
            <a:xfrm>
              <a:off x="4829867" y="1940583"/>
              <a:ext cx="846958" cy="1138347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0C88B421-976E-4E56-A039-5877A88DF5C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022" r="94158" b="78065"/>
            <a:stretch/>
          </p:blipFill>
          <p:spPr>
            <a:xfrm>
              <a:off x="4876398" y="653583"/>
              <a:ext cx="712212" cy="8758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53423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4"/>
    </mc:Choice>
    <mc:Fallback xmlns="">
      <p:transition spd="slow" advTm="34"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6C541C-3538-45B5-874C-647A29B8785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E34035D-B518-4E12-A2FA-C6AC85D1109F}"/>
              </a:ext>
            </a:extLst>
          </p:cNvPr>
          <p:cNvSpPr/>
          <p:nvPr/>
        </p:nvSpPr>
        <p:spPr>
          <a:xfrm>
            <a:off x="4235590" y="486973"/>
            <a:ext cx="398477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</a:pPr>
            <a:r>
              <a:rPr lang="nl-NL" sz="2400" dirty="0">
                <a:latin typeface="+mj-lt"/>
                <a:cs typeface="Calibri" panose="020F0502020204030204" pitchFamily="34" charset="0"/>
              </a:rPr>
              <a:t> Global Vs. national models</a:t>
            </a:r>
          </a:p>
          <a:p>
            <a:pPr algn="ctr">
              <a:buClr>
                <a:schemeClr val="dk1"/>
              </a:buClr>
            </a:pPr>
            <a:r>
              <a:rPr lang="nl-NL" sz="2400" dirty="0">
                <a:latin typeface="+mj-lt"/>
                <a:cs typeface="Calibri" panose="020F0502020204030204" pitchFamily="34" charset="0"/>
              </a:rPr>
              <a:t>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E111E80-092B-4654-AF38-85C6499D58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28" t="45872" r="45385" b="830"/>
          <a:stretch/>
        </p:blipFill>
        <p:spPr>
          <a:xfrm>
            <a:off x="6227976" y="1500682"/>
            <a:ext cx="2880514" cy="372080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ECFB8D0-1DEA-473F-AB92-26B07EACEB4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5737" b="2003"/>
          <a:stretch/>
        </p:blipFill>
        <p:spPr>
          <a:xfrm>
            <a:off x="2690552" y="1500682"/>
            <a:ext cx="3036332" cy="385663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CA4D334-71A9-4050-81A1-CB73FFFB37DB}"/>
              </a:ext>
            </a:extLst>
          </p:cNvPr>
          <p:cNvSpPr txBox="1"/>
          <p:nvPr/>
        </p:nvSpPr>
        <p:spPr>
          <a:xfrm>
            <a:off x="9871104" y="4264090"/>
            <a:ext cx="244958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CN: China</a:t>
            </a:r>
          </a:p>
          <a:p>
            <a:r>
              <a:rPr lang="nl-NL" dirty="0"/>
              <a:t>DE: Germany</a:t>
            </a:r>
          </a:p>
          <a:p>
            <a:r>
              <a:rPr lang="nl-NL" dirty="0"/>
              <a:t>ES: Spain 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7036060-A9B7-46A0-90D1-8263353C825C}"/>
              </a:ext>
            </a:extLst>
          </p:cNvPr>
          <p:cNvSpPr/>
          <p:nvPr/>
        </p:nvSpPr>
        <p:spPr>
          <a:xfrm>
            <a:off x="2531453" y="5722742"/>
            <a:ext cx="79286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</a:pPr>
            <a:r>
              <a:rPr lang="nl-NL" sz="2000" dirty="0">
                <a:latin typeface="+mj-lt"/>
                <a:cs typeface="Calibri" panose="020F0502020204030204" pitchFamily="34" charset="0"/>
              </a:rPr>
              <a:t>Conclusion: </a:t>
            </a:r>
            <a:r>
              <a:rPr lang="nl-NL" sz="2000" dirty="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random forest is more suitable than Lasso for a global NO2 maping and </a:t>
            </a:r>
            <a:r>
              <a:rPr lang="nl-NL" sz="2000" dirty="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using random forest can achieve an accuracy as good as national models</a:t>
            </a:r>
            <a:r>
              <a:rPr lang="nl-NL" sz="2400" dirty="0">
                <a:solidFill>
                  <a:schemeClr val="accent2"/>
                </a:solidFill>
                <a:latin typeface="+mj-lt"/>
                <a:cs typeface="Calibri" panose="020F050202020403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3149909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7"/>
    </mc:Choice>
    <mc:Fallback xmlns="">
      <p:transition spd="slow" advTm="257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B027E68-0C89-4CE4-8F04-8D9D997C77F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157" r="28458" b="1481"/>
          <a:stretch/>
        </p:blipFill>
        <p:spPr>
          <a:xfrm>
            <a:off x="5335851" y="3631665"/>
            <a:ext cx="5665138" cy="272851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52CA0689-20BB-40C0-9524-BF93694EDA3D}"/>
              </a:ext>
            </a:extLst>
          </p:cNvPr>
          <p:cNvSpPr/>
          <p:nvPr/>
        </p:nvSpPr>
        <p:spPr>
          <a:xfrm>
            <a:off x="8621093" y="1179576"/>
            <a:ext cx="1501758" cy="126188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endParaRPr lang="nl-NL" altLang="zh-CN" sz="2400" dirty="0"/>
          </a:p>
          <a:p>
            <a:pPr fontAlgn="base"/>
            <a:r>
              <a:rPr lang="nl-NL" altLang="zh-CN" sz="2400" dirty="0"/>
              <a:t> </a:t>
            </a:r>
          </a:p>
          <a:p>
            <a:pPr fontAlgn="base"/>
            <a:r>
              <a:rPr lang="nl-NL" altLang="zh-CN" sz="2800" dirty="0">
                <a:latin typeface="+mj-lt"/>
              </a:rPr>
              <a:t>Germany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DA939F-2774-47C0-8A51-DE8F8DD04624}"/>
              </a:ext>
            </a:extLst>
          </p:cNvPr>
          <p:cNvSpPr/>
          <p:nvPr/>
        </p:nvSpPr>
        <p:spPr>
          <a:xfrm>
            <a:off x="7899148" y="3165932"/>
            <a:ext cx="1072836" cy="33167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highway</a:t>
            </a:r>
            <a:endParaRPr lang="nl-NL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88F34E8-1FFD-48C3-95A6-A340A4DC776B}"/>
              </a:ext>
            </a:extLst>
          </p:cNvPr>
          <p:cNvSpPr/>
          <p:nvPr/>
        </p:nvSpPr>
        <p:spPr>
          <a:xfrm>
            <a:off x="10294972" y="3165932"/>
            <a:ext cx="1072836" cy="331677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primary</a:t>
            </a:r>
            <a:endParaRPr lang="nl-NL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E18D18-49CB-4C55-9D1B-BEAA0D1E2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466" y="202665"/>
            <a:ext cx="6632901" cy="6655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406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1"/>
    </mc:Choice>
    <mc:Fallback xmlns="">
      <p:transition spd="slow" advTm="1431"/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AC4BB1-FB4B-2149-87CC-C3307E7A0C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  <a14:imgEffect>
                      <a14:brightnessContrast contras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570"/>
          <a:stretch/>
        </p:blipFill>
        <p:spPr>
          <a:xfrm>
            <a:off x="6269516" y="881977"/>
            <a:ext cx="5822472" cy="597602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52ED5D6-21A7-394E-9D72-BD716201CE5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14" y="825818"/>
            <a:ext cx="4264788" cy="297751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55C250E9-FDB8-5C46-8FA7-808FCB74ED2A}"/>
              </a:ext>
            </a:extLst>
          </p:cNvPr>
          <p:cNvSpPr txBox="1"/>
          <p:nvPr/>
        </p:nvSpPr>
        <p:spPr>
          <a:xfrm>
            <a:off x="2957513" y="300038"/>
            <a:ext cx="80581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800" dirty="0"/>
              <a:t>Further validation: cargo-bike measurements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0825DA-4BE6-FC4B-8F3D-AC66B5D505F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223" y="4002852"/>
            <a:ext cx="5529262" cy="2724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26078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B2D86-A5E0-554F-928E-777376AE0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199" y="1928813"/>
            <a:ext cx="10806113" cy="1814512"/>
          </a:xfrm>
        </p:spPr>
        <p:txBody>
          <a:bodyPr>
            <a:noAutofit/>
          </a:bodyPr>
          <a:lstStyle/>
          <a:p>
            <a:r>
              <a:rPr lang="en-NL" dirty="0">
                <a:solidFill>
                  <a:schemeClr val="accent1"/>
                </a:solidFill>
              </a:rPr>
              <a:t>How can we better…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the heterogeneities between areas (e.g. city, country)?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integrate data of different sources: measurements from different sensors and predictors with different resolutions?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model the effects of road infrastructures?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NL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A more comprehensive comparison between different methods:</a:t>
            </a:r>
          </a:p>
          <a:p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 How can we account for spatial patterns when assessing the prediction accuracy?</a:t>
            </a:r>
          </a:p>
          <a:p>
            <a:endParaRPr lang="en-NL" dirty="0"/>
          </a:p>
          <a:p>
            <a:r>
              <a:rPr lang="en-NL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232DE1-091B-BA46-B639-E0D3372B4D3B}"/>
              </a:ext>
            </a:extLst>
          </p:cNvPr>
          <p:cNvSpPr txBox="1"/>
          <p:nvPr/>
        </p:nvSpPr>
        <p:spPr>
          <a:xfrm>
            <a:off x="4975573" y="796925"/>
            <a:ext cx="5977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800" dirty="0"/>
              <a:t>Challenges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2458377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AED71FC4-0C40-4990-98F2-0EF1F2F59487}"/>
              </a:ext>
            </a:extLst>
          </p:cNvPr>
          <p:cNvSpPr/>
          <p:nvPr/>
        </p:nvSpPr>
        <p:spPr>
          <a:xfrm>
            <a:off x="4742853" y="160553"/>
            <a:ext cx="344114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nl-NL" altLang="zh-CN" sz="2800" dirty="0">
                <a:latin typeface="+mj-lt"/>
              </a:rPr>
              <a:t>In </a:t>
            </a:r>
            <a:r>
              <a:rPr lang="nl-NL" altLang="zh-CN" sz="2800" dirty="0" err="1">
                <a:latin typeface="+mj-lt"/>
              </a:rPr>
              <a:t>the</a:t>
            </a:r>
            <a:r>
              <a:rPr lang="nl-NL" altLang="zh-CN" sz="2800" dirty="0">
                <a:latin typeface="+mj-lt"/>
              </a:rPr>
              <a:t> workshop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04E1F56-E211-43AE-A4F1-A53B2DB44E72}"/>
              </a:ext>
            </a:extLst>
          </p:cNvPr>
          <p:cNvSpPr/>
          <p:nvPr/>
        </p:nvSpPr>
        <p:spPr>
          <a:xfrm>
            <a:off x="594360" y="826648"/>
            <a:ext cx="11329988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en-GB" sz="2400" b="1" dirty="0" err="1">
                <a:latin typeface="+mj-lt"/>
                <a:cs typeface="Calibri" panose="020F0502020204030204" pitchFamily="34" charset="0"/>
              </a:rPr>
              <a:t>Apollution</a:t>
            </a:r>
            <a:r>
              <a:rPr lang="en-GB" sz="2400" b="1" dirty="0">
                <a:latin typeface="+mj-lt"/>
                <a:cs typeface="Calibri" panose="020F0502020204030204" pitchFamily="34" charset="0"/>
              </a:rPr>
              <a:t> mapping:</a:t>
            </a:r>
            <a:r>
              <a:rPr lang="en-GB" sz="2400" dirty="0">
                <a:latin typeface="+mj-lt"/>
                <a:cs typeface="Calibri" panose="020F0502020204030204" pitchFamily="34" charset="0"/>
              </a:rPr>
              <a:t> more details about problems in global prediction</a:t>
            </a:r>
          </a:p>
          <a:p>
            <a:pPr fontAlgn="base"/>
            <a:endParaRPr lang="en-GB" sz="2400" dirty="0">
              <a:latin typeface="+mj-lt"/>
              <a:cs typeface="Calibri" panose="020F0502020204030204" pitchFamily="34" charset="0"/>
            </a:endParaRPr>
          </a:p>
          <a:p>
            <a:pPr fontAlgn="base"/>
            <a:r>
              <a:rPr lang="en-GB" sz="2400" b="1" dirty="0">
                <a:latin typeface="+mj-lt"/>
                <a:cs typeface="Calibri" panose="020F0502020204030204" pitchFamily="34" charset="0"/>
              </a:rPr>
              <a:t>Statistical techniques: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accent1"/>
                </a:solidFill>
                <a:latin typeface="+mj-lt"/>
                <a:cs typeface="Calibri" panose="020F0502020204030204" pitchFamily="34" charset="0"/>
              </a:rPr>
              <a:t>Start: </a:t>
            </a:r>
          </a:p>
          <a:p>
            <a:pPr fontAlgn="base"/>
            <a:r>
              <a:rPr lang="en-GB" sz="2400" dirty="0">
                <a:latin typeface="+mj-lt"/>
                <a:cs typeface="Calibri" panose="020F0502020204030204" pitchFamily="34" charset="0"/>
              </a:rPr>
              <a:t>      Ensemble and boosting trees, SVG, ANN, ... </a:t>
            </a:r>
            <a:r>
              <a:rPr lang="en-GB" sz="2400" dirty="0">
                <a:latin typeface="+mj-lt"/>
                <a:cs typeface="Calibri" panose="020F0502020204030204" pitchFamily="34" charset="0"/>
                <a:sym typeface="Wingdings" pitchFamily="2" charset="2"/>
              </a:rPr>
              <a:t> </a:t>
            </a:r>
            <a:r>
              <a:rPr lang="en-GB" sz="2400" dirty="0">
                <a:latin typeface="+mj-lt"/>
                <a:cs typeface="Calibri" panose="020F0502020204030204" pitchFamily="34" charset="0"/>
              </a:rPr>
              <a:t> Regularization (</a:t>
            </a:r>
            <a:r>
              <a:rPr lang="en-GB" sz="2400" dirty="0" err="1">
                <a:latin typeface="+mj-lt"/>
                <a:cs typeface="Calibri" panose="020F0502020204030204" pitchFamily="34" charset="0"/>
              </a:rPr>
              <a:t>ElasticNet</a:t>
            </a:r>
            <a:r>
              <a:rPr lang="en-GB" sz="2400" dirty="0">
                <a:latin typeface="+mj-lt"/>
                <a:cs typeface="Calibri" panose="020F0502020204030204" pitchFamily="34" charset="0"/>
              </a:rPr>
              <a:t>, </a:t>
            </a:r>
            <a:r>
              <a:rPr lang="en-GB" sz="2400" dirty="0" err="1">
                <a:latin typeface="+mj-lt"/>
                <a:cs typeface="Calibri" panose="020F0502020204030204" pitchFamily="34" charset="0"/>
              </a:rPr>
              <a:t>XGboost</a:t>
            </a:r>
            <a:r>
              <a:rPr lang="en-GB" sz="2400" dirty="0">
                <a:latin typeface="+mj-lt"/>
                <a:cs typeface="Calibri" panose="020F0502020204030204" pitchFamily="34" charset="0"/>
              </a:rPr>
              <a:t>)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accent1"/>
                </a:solidFill>
                <a:latin typeface="+mj-lt"/>
                <a:cs typeface="Calibri" panose="020F0502020204030204" pitchFamily="34" charset="0"/>
                <a:sym typeface="Wingdings" pitchFamily="2" charset="2"/>
              </a:rPr>
              <a:t>Tackle more of the challenges:</a:t>
            </a:r>
            <a:endParaRPr lang="en-GB" sz="2400" b="1" dirty="0">
              <a:solidFill>
                <a:schemeClr val="accent6">
                  <a:lumMod val="75000"/>
                </a:schemeClr>
              </a:solidFill>
              <a:latin typeface="+mj-lt"/>
              <a:cs typeface="Calibri" panose="020F0502020204030204" pitchFamily="34" charset="0"/>
              <a:sym typeface="Wingdings" pitchFamily="2" charset="2"/>
            </a:endParaRPr>
          </a:p>
          <a:p>
            <a:pPr fontAlgn="base"/>
            <a:r>
              <a:rPr lang="en-GB" sz="2400" dirty="0">
                <a:solidFill>
                  <a:schemeClr val="accent6">
                    <a:lumMod val="75000"/>
                  </a:schemeClr>
                </a:solidFill>
                <a:latin typeface="+mj-lt"/>
                <a:cs typeface="Calibri" panose="020F0502020204030204" pitchFamily="34" charset="0"/>
                <a:sym typeface="Wingdings" pitchFamily="2" charset="2"/>
              </a:rPr>
              <a:t>    </a:t>
            </a:r>
            <a:r>
              <a:rPr lang="en-GB" sz="2400" dirty="0">
                <a:solidFill>
                  <a:schemeClr val="accent2"/>
                </a:solidFill>
                <a:latin typeface="+mj-lt"/>
                <a:cs typeface="Calibri" panose="020F0502020204030204" pitchFamily="34" charset="0"/>
                <a:sym typeface="Wingdings" pitchFamily="2" charset="2"/>
              </a:rPr>
              <a:t> - Improvement of modelling process: Post-processing</a:t>
            </a:r>
          </a:p>
          <a:p>
            <a:pPr fontAlgn="base"/>
            <a:r>
              <a:rPr lang="en-GB" sz="2400" dirty="0">
                <a:solidFill>
                  <a:schemeClr val="accent6">
                    <a:lumMod val="75000"/>
                  </a:schemeClr>
                </a:solidFill>
                <a:latin typeface="+mj-lt"/>
                <a:cs typeface="Calibri" panose="020F0502020204030204" pitchFamily="34" charset="0"/>
                <a:sym typeface="Wingdings" pitchFamily="2" charset="2"/>
              </a:rPr>
              <a:t>     	Aggregating trees using regularized regression</a:t>
            </a:r>
          </a:p>
          <a:p>
            <a:pPr fontAlgn="base"/>
            <a:r>
              <a:rPr lang="en-GB" sz="2400" dirty="0">
                <a:solidFill>
                  <a:schemeClr val="accent2"/>
                </a:solidFill>
                <a:latin typeface="+mj-lt"/>
                <a:cs typeface="Calibri" panose="020F0502020204030204" pitchFamily="34" charset="0"/>
                <a:sym typeface="Wingdings" pitchFamily="2" charset="2"/>
              </a:rPr>
              <a:t>     - Hierarchical models: </a:t>
            </a:r>
          </a:p>
          <a:p>
            <a:pPr fontAlgn="base"/>
            <a:r>
              <a:rPr lang="en-GB" sz="2400" dirty="0">
                <a:solidFill>
                  <a:schemeClr val="accent6">
                    <a:lumMod val="75000"/>
                  </a:schemeClr>
                </a:solidFill>
                <a:latin typeface="+mj-lt"/>
                <a:cs typeface="Calibri" panose="020F0502020204030204" pitchFamily="34" charset="0"/>
                <a:sym typeface="Wingdings" pitchFamily="2" charset="2"/>
              </a:rPr>
              <a:t>     	Involving more spatial information and deal with different hierarchies:</a:t>
            </a:r>
          </a:p>
          <a:p>
            <a:pPr fontAlgn="base"/>
            <a:r>
              <a:rPr lang="en-GB" sz="2400" dirty="0">
                <a:solidFill>
                  <a:schemeClr val="accent6">
                    <a:lumMod val="75000"/>
                  </a:schemeClr>
                </a:solidFill>
                <a:latin typeface="+mj-lt"/>
                <a:cs typeface="Calibri" panose="020F0502020204030204" pitchFamily="34" charset="0"/>
                <a:sym typeface="Wingdings" pitchFamily="2" charset="2"/>
              </a:rPr>
              <a:t>     	Mixed-effect models, (Deep) convolutional NN (as in computer vision)</a:t>
            </a:r>
          </a:p>
          <a:p>
            <a:pPr marL="342900" indent="-342900" fontAlgn="base">
              <a:buFont typeface="Arial" panose="020B0604020202020204" pitchFamily="34" charset="0"/>
              <a:buChar char="•"/>
            </a:pPr>
            <a:r>
              <a:rPr lang="en-GB" sz="2400" b="1" dirty="0">
                <a:solidFill>
                  <a:schemeClr val="accent1"/>
                </a:solidFill>
                <a:latin typeface="+mj-lt"/>
                <a:cs typeface="Calibri" panose="020F0502020204030204" pitchFamily="34" charset="0"/>
                <a:sym typeface="Wingdings" pitchFamily="2" charset="2"/>
              </a:rPr>
              <a:t>Comparison and relationships between techniques</a:t>
            </a:r>
          </a:p>
          <a:p>
            <a:pPr fontAlgn="base"/>
            <a:endParaRPr lang="en-GB" sz="2400" dirty="0">
              <a:latin typeface="+mj-lt"/>
              <a:cs typeface="Calibri" panose="020F0502020204030204" pitchFamily="34" charset="0"/>
              <a:sym typeface="Wingdings" pitchFamily="2" charset="2"/>
            </a:endParaRPr>
          </a:p>
          <a:p>
            <a:pPr fontAlgn="base"/>
            <a:r>
              <a:rPr lang="en-GB" sz="2400" b="1" dirty="0">
                <a:latin typeface="+mj-lt"/>
                <a:cs typeface="Calibri" panose="020F0502020204030204" pitchFamily="34" charset="0"/>
                <a:sym typeface="Wingdings" pitchFamily="2" charset="2"/>
              </a:rPr>
              <a:t>Global </a:t>
            </a:r>
            <a:r>
              <a:rPr lang="en-GB" sz="2400" b="1" dirty="0" err="1">
                <a:latin typeface="+mj-lt"/>
                <a:cs typeface="Calibri" panose="020F0502020204030204" pitchFamily="34" charset="0"/>
                <a:sym typeface="Wingdings" pitchFamily="2" charset="2"/>
              </a:rPr>
              <a:t>modeling</a:t>
            </a:r>
            <a:r>
              <a:rPr lang="en-GB" sz="2400" b="1" dirty="0">
                <a:latin typeface="+mj-lt"/>
                <a:cs typeface="Calibri" panose="020F0502020204030204" pitchFamily="34" charset="0"/>
                <a:sym typeface="Wingdings" pitchFamily="2" charset="2"/>
              </a:rPr>
              <a:t> hands-on:</a:t>
            </a:r>
            <a:r>
              <a:rPr lang="en-GB" sz="2400" dirty="0">
                <a:latin typeface="+mj-lt"/>
                <a:cs typeface="Calibri" panose="020F0502020204030204" pitchFamily="34" charset="0"/>
                <a:sym typeface="Wingdings" pitchFamily="2" charset="2"/>
              </a:rPr>
              <a:t> Querying and processing OpenStreetMap, satellite and point data wrangling and exploration, hyperparameter </a:t>
            </a:r>
            <a:r>
              <a:rPr lang="en-GB" sz="2400" dirty="0" err="1">
                <a:latin typeface="+mj-lt"/>
                <a:cs typeface="Calibri" panose="020F0502020204030204" pitchFamily="34" charset="0"/>
                <a:sym typeface="Wingdings" pitchFamily="2" charset="2"/>
              </a:rPr>
              <a:t>tunning</a:t>
            </a:r>
            <a:r>
              <a:rPr lang="en-GB" sz="2400" dirty="0">
                <a:latin typeface="+mj-lt"/>
                <a:cs typeface="Calibri" panose="020F0502020204030204" pitchFamily="34" charset="0"/>
                <a:sym typeface="Wingdings" pitchFamily="2" charset="2"/>
              </a:rPr>
              <a:t>, validation, mapping.  </a:t>
            </a:r>
          </a:p>
          <a:p>
            <a:pPr fontAlgn="base"/>
            <a:endParaRPr lang="en-GB" sz="2400" dirty="0">
              <a:latin typeface="+mj-lt"/>
              <a:cs typeface="Calibri" panose="020F0502020204030204" pitchFamily="34" charset="0"/>
            </a:endParaRPr>
          </a:p>
          <a:p>
            <a:pPr fontAlgn="base"/>
            <a:r>
              <a:rPr lang="en-GB" sz="2400" dirty="0">
                <a:latin typeface="+mj-lt"/>
                <a:cs typeface="Calibri" panose="020F0502020204030204" pitchFamily="34" charset="0"/>
              </a:rPr>
              <a:t>  </a:t>
            </a:r>
            <a:endParaRPr lang="en-US" altLang="zh-CN" sz="24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3139476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CE2D422-C816-4E1F-AC47-598CE847BF99}"/>
              </a:ext>
            </a:extLst>
          </p:cNvPr>
          <p:cNvSpPr txBox="1"/>
          <p:nvPr/>
        </p:nvSpPr>
        <p:spPr>
          <a:xfrm>
            <a:off x="4882129" y="831578"/>
            <a:ext cx="253588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Thank you</a:t>
            </a:r>
            <a:endParaRPr lang="en-GB" sz="32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280789D-163E-4947-9EE7-535BD626068B}"/>
              </a:ext>
            </a:extLst>
          </p:cNvPr>
          <p:cNvSpPr/>
          <p:nvPr/>
        </p:nvSpPr>
        <p:spPr>
          <a:xfrm>
            <a:off x="3623816" y="1551750"/>
            <a:ext cx="494436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NL" i="1" u="sng" dirty="0">
                <a:solidFill>
                  <a:schemeClr val="accent1"/>
                </a:solidFill>
              </a:rPr>
              <a:t>https://github.com/mengluchu/OpenGeoHub2020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6ABAAD3-2D8A-E64A-85CC-37D49F327D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0300" y="2160335"/>
            <a:ext cx="7887378" cy="4436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81116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451AB9-C162-43F9-ABAE-35F85BFC4AE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>
                <a:latin typeface="+mj-lt"/>
              </a:rPr>
              <a:pPr/>
              <a:t>19</a:t>
            </a:fld>
            <a:endParaRPr lang="en-US">
              <a:latin typeface="+mj-lt"/>
            </a:endParaRPr>
          </a:p>
        </p:txBody>
      </p:sp>
      <p:pic>
        <p:nvPicPr>
          <p:cNvPr id="7" name="Picture 2" descr="http://www.tropomi.nl/wp-content/uploads/2013/11/precursor5.jpg">
            <a:extLst>
              <a:ext uri="{FF2B5EF4-FFF2-40B4-BE49-F238E27FC236}">
                <a16:creationId xmlns:a16="http://schemas.microsoft.com/office/drawing/2014/main" id="{4D36A9D3-6AC2-4A5C-AE5D-F9C9A4BD87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0649" y="1887524"/>
            <a:ext cx="3445077" cy="1937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A4238A1-390C-4EF6-A0C3-F46DC84ECE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9987" y="1887526"/>
            <a:ext cx="3633477" cy="1937855"/>
          </a:xfrm>
          <a:prstGeom prst="rect">
            <a:avLst/>
          </a:prstGeom>
        </p:spPr>
      </p:pic>
      <p:sp>
        <p:nvSpPr>
          <p:cNvPr id="9" name="Title 1">
            <a:extLst>
              <a:ext uri="{FF2B5EF4-FFF2-40B4-BE49-F238E27FC236}">
                <a16:creationId xmlns:a16="http://schemas.microsoft.com/office/drawing/2014/main" id="{6C4DBE9B-15AD-4DC5-8135-5094AAF80D04}"/>
              </a:ext>
            </a:extLst>
          </p:cNvPr>
          <p:cNvSpPr txBox="1">
            <a:spLocks/>
          </p:cNvSpPr>
          <p:nvPr/>
        </p:nvSpPr>
        <p:spPr>
          <a:xfrm>
            <a:off x="1765187" y="613435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defRPr/>
            </a:lvl2pPr>
            <a:lvl3pPr marL="0" marR="0" lvl="2" indent="0" algn="l" rtl="0">
              <a:spcBef>
                <a:spcPts val="0"/>
              </a:spcBef>
              <a:defRPr/>
            </a:lvl3pPr>
            <a:lvl4pPr marL="0" marR="0" lvl="3" indent="0" algn="l" rtl="0">
              <a:spcBef>
                <a:spcPts val="0"/>
              </a:spcBef>
              <a:defRPr/>
            </a:lvl4pPr>
            <a:lvl5pPr marL="0" marR="0" lvl="4" indent="0" algn="l" rtl="0">
              <a:spcBef>
                <a:spcPts val="0"/>
              </a:spcBef>
              <a:defRPr/>
            </a:lvl5pPr>
            <a:lvl6pPr marL="0" marR="0" lvl="5" indent="0" algn="l" rtl="0">
              <a:spcBef>
                <a:spcPts val="0"/>
              </a:spcBef>
              <a:defRPr/>
            </a:lvl6pPr>
            <a:lvl7pPr marL="0" marR="0" lvl="6" indent="0" algn="l" rtl="0">
              <a:spcBef>
                <a:spcPts val="0"/>
              </a:spcBef>
              <a:defRPr/>
            </a:lvl7pPr>
            <a:lvl8pPr marL="0" marR="0" lvl="7" indent="0" algn="l" rtl="0">
              <a:spcBef>
                <a:spcPts val="0"/>
              </a:spcBef>
              <a:defRPr/>
            </a:lvl8pPr>
            <a:lvl9pPr marL="0" marR="0" lvl="8" indent="0" algn="l" rtl="0">
              <a:spcBef>
                <a:spcPts val="0"/>
              </a:spcBef>
              <a:defRPr/>
            </a:lvl9pPr>
          </a:lstStyle>
          <a:p>
            <a:r>
              <a:rPr lang="en-US" sz="2800" dirty="0" err="1">
                <a:latin typeface="+mj-lt"/>
              </a:rPr>
              <a:t>Tropomi</a:t>
            </a:r>
            <a:r>
              <a:rPr lang="en-US" sz="2800" dirty="0">
                <a:solidFill>
                  <a:srgbClr val="031E31"/>
                </a:solidFill>
                <a:latin typeface="+mj-lt"/>
              </a:rPr>
              <a:t> </a:t>
            </a:r>
          </a:p>
          <a:p>
            <a:endParaRPr lang="nl-NL" sz="2800" dirty="0">
              <a:latin typeface="+mj-l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EBCEA2C-6A95-4FEC-BDF2-D5BB04FA26B7}"/>
              </a:ext>
            </a:extLst>
          </p:cNvPr>
          <p:cNvSpPr/>
          <p:nvPr/>
        </p:nvSpPr>
        <p:spPr>
          <a:xfrm>
            <a:off x="2050648" y="4518445"/>
            <a:ext cx="8721754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31E31"/>
                </a:solidFill>
                <a:latin typeface="+mj-lt"/>
              </a:rPr>
              <a:t>Electromagnetic field:</a:t>
            </a:r>
          </a:p>
          <a:p>
            <a:r>
              <a:rPr lang="en-US" b="1" dirty="0">
                <a:solidFill>
                  <a:srgbClr val="031E31"/>
                </a:solidFill>
                <a:latin typeface="+mj-lt"/>
              </a:rPr>
              <a:t>ultraviolet and visible (270–500 nm),</a:t>
            </a:r>
            <a:r>
              <a:rPr lang="en-US" dirty="0">
                <a:solidFill>
                  <a:srgbClr val="031E31"/>
                </a:solidFill>
                <a:latin typeface="+mj-lt"/>
              </a:rPr>
              <a:t> near-infrared (675–775 nm), shortwave infrared (2305–2385 nm).  </a:t>
            </a:r>
          </a:p>
          <a:p>
            <a:endParaRPr lang="en-US" dirty="0">
              <a:solidFill>
                <a:srgbClr val="031E31"/>
              </a:solidFill>
              <a:latin typeface="+mj-lt"/>
            </a:endParaRPr>
          </a:p>
          <a:p>
            <a:r>
              <a:rPr lang="en-US" dirty="0">
                <a:solidFill>
                  <a:srgbClr val="031E31"/>
                </a:solidFill>
                <a:latin typeface="+mj-lt"/>
              </a:rPr>
              <a:t>zoom in mode: 7 km × 3.5 km </a:t>
            </a:r>
            <a:endParaRPr lang="nl-NL" dirty="0">
              <a:latin typeface="+mj-l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C7ACAC3-9F50-47A5-AAB6-FFD4723BB5B6}"/>
              </a:ext>
            </a:extLst>
          </p:cNvPr>
          <p:cNvSpPr/>
          <p:nvPr/>
        </p:nvSpPr>
        <p:spPr>
          <a:xfrm>
            <a:off x="1981201" y="4018024"/>
            <a:ext cx="4572001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031E31"/>
                </a:solidFill>
                <a:latin typeface="+mj-lt"/>
              </a:rPr>
              <a:t> NO</a:t>
            </a:r>
            <a:r>
              <a:rPr lang="en-US" baseline="-25000" dirty="0">
                <a:solidFill>
                  <a:srgbClr val="031E31"/>
                </a:solidFill>
                <a:latin typeface="+mj-lt"/>
              </a:rPr>
              <a:t>2</a:t>
            </a:r>
            <a:r>
              <a:rPr lang="en-US" dirty="0">
                <a:solidFill>
                  <a:srgbClr val="031E31"/>
                </a:solidFill>
                <a:latin typeface="+mj-lt"/>
              </a:rPr>
              <a:t>, O</a:t>
            </a:r>
            <a:r>
              <a:rPr lang="en-US" baseline="-25000" dirty="0">
                <a:solidFill>
                  <a:srgbClr val="031E31"/>
                </a:solidFill>
                <a:latin typeface="+mj-lt"/>
              </a:rPr>
              <a:t>3</a:t>
            </a:r>
            <a:r>
              <a:rPr lang="en-US" dirty="0">
                <a:solidFill>
                  <a:srgbClr val="031E31"/>
                </a:solidFill>
                <a:latin typeface="+mj-lt"/>
              </a:rPr>
              <a:t> (7km</a:t>
            </a:r>
            <a:r>
              <a:rPr lang="en-US" dirty="0">
                <a:solidFill>
                  <a:srgbClr val="031E31"/>
                </a:solidFill>
              </a:rPr>
              <a:t> </a:t>
            </a:r>
            <a:r>
              <a:rPr lang="en-US" dirty="0">
                <a:solidFill>
                  <a:srgbClr val="031E31"/>
                </a:solidFill>
                <a:latin typeface="+mj-lt"/>
              </a:rPr>
              <a:t>× 28km), SO</a:t>
            </a:r>
            <a:r>
              <a:rPr lang="en-US" baseline="-25000" dirty="0">
                <a:solidFill>
                  <a:srgbClr val="031E31"/>
                </a:solidFill>
                <a:latin typeface="+mj-lt"/>
              </a:rPr>
              <a:t>2</a:t>
            </a:r>
            <a:r>
              <a:rPr lang="en-US" dirty="0">
                <a:solidFill>
                  <a:srgbClr val="031E31"/>
                </a:solidFill>
                <a:latin typeface="+mj-lt"/>
              </a:rPr>
              <a:t>, methane and CO 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4FAA6E-50E5-4B9E-AEA3-6F8C9DE83891}"/>
              </a:ext>
            </a:extLst>
          </p:cNvPr>
          <p:cNvSpPr/>
          <p:nvPr/>
        </p:nvSpPr>
        <p:spPr>
          <a:xfrm>
            <a:off x="5445740" y="5622064"/>
            <a:ext cx="26869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31E31"/>
                </a:solidFill>
                <a:latin typeface="+mj-lt"/>
              </a:rPr>
              <a:t>5.5 km </a:t>
            </a:r>
            <a:r>
              <a:rPr lang="nl-NL" dirty="0">
                <a:solidFill>
                  <a:srgbClr val="031E31"/>
                </a:solidFill>
                <a:latin typeface="+mj-lt"/>
              </a:rPr>
              <a:t>x 3.5 km</a:t>
            </a:r>
            <a:r>
              <a:rPr lang="en-US" dirty="0">
                <a:solidFill>
                  <a:srgbClr val="031E31"/>
                </a:solidFill>
                <a:latin typeface="+mj-lt"/>
              </a:rPr>
              <a:t> since 2019</a:t>
            </a:r>
          </a:p>
        </p:txBody>
      </p:sp>
    </p:spTree>
    <p:extLst>
      <p:ext uri="{BB962C8B-B14F-4D97-AF65-F5344CB8AC3E}">
        <p14:creationId xmlns:p14="http://schemas.microsoft.com/office/powerpoint/2010/main" val="12104293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97" y="1364704"/>
            <a:ext cx="9466189" cy="1153369"/>
          </a:xfrm>
        </p:spPr>
        <p:txBody>
          <a:bodyPr>
            <a:normAutofit fontScale="90000"/>
          </a:bodyPr>
          <a:lstStyle/>
          <a:p>
            <a:r>
              <a:rPr lang="nl-NL" sz="2800" b="1" dirty="0"/>
              <a:t>Goal:  </a:t>
            </a:r>
            <a:r>
              <a:rPr lang="nl-NL" sz="2800" dirty="0"/>
              <a:t>Global, high </a:t>
            </a:r>
            <a:r>
              <a:rPr lang="nl-NL" sz="2800" dirty="0" err="1"/>
              <a:t>spatial</a:t>
            </a:r>
            <a:r>
              <a:rPr lang="nl-NL" sz="2800" dirty="0"/>
              <a:t> </a:t>
            </a:r>
            <a:r>
              <a:rPr lang="nl-NL" sz="2800" dirty="0" err="1"/>
              <a:t>and</a:t>
            </a:r>
            <a:r>
              <a:rPr lang="nl-NL" sz="2800" dirty="0"/>
              <a:t> </a:t>
            </a:r>
            <a:r>
              <a:rPr lang="nl-NL" sz="2800" dirty="0" err="1"/>
              <a:t>temporal</a:t>
            </a:r>
            <a:r>
              <a:rPr lang="nl-NL" sz="2800" dirty="0"/>
              <a:t> resolution NO</a:t>
            </a:r>
            <a:r>
              <a:rPr lang="nl-NL" sz="2800" baseline="-25000" dirty="0"/>
              <a:t>2  </a:t>
            </a:r>
            <a:r>
              <a:rPr lang="nl-NL" sz="2800" dirty="0"/>
              <a:t>mapping</a:t>
            </a:r>
            <a:br>
              <a:rPr lang="en-US" sz="2800" dirty="0"/>
            </a:b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NO</a:t>
            </a:r>
            <a:r>
              <a:rPr lang="en-US" sz="2400" baseline="-25000" dirty="0"/>
              <a:t>2</a:t>
            </a:r>
            <a:r>
              <a:rPr lang="en-US" sz="2400" dirty="0"/>
              <a:t>: </a:t>
            </a:r>
            <a:r>
              <a:rPr lang="en-GB" sz="2400" dirty="0"/>
              <a:t>is part of a group of gaseous air pollutants produced as a result of road traffic and other fossil fuel combustion processes.</a:t>
            </a:r>
            <a:br>
              <a:rPr lang="en-US" sz="2400" dirty="0"/>
            </a:br>
            <a:endParaRPr lang="en-US" sz="2400" dirty="0"/>
          </a:p>
        </p:txBody>
      </p:sp>
      <p:pic>
        <p:nvPicPr>
          <p:cNvPr id="1026" name="Picture 2" descr="Nitrogen Dioxide home">
            <a:extLst>
              <a:ext uri="{FF2B5EF4-FFF2-40B4-BE49-F238E27FC236}">
                <a16:creationId xmlns:a16="http://schemas.microsoft.com/office/drawing/2014/main" id="{947A9E8B-E61C-4C0E-B148-7E45DEACA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3951" y="2897048"/>
            <a:ext cx="4994882" cy="35380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9843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59"/>
    </mc:Choice>
    <mc:Fallback xmlns="">
      <p:transition spd="slow" advTm="36559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78369" y="85145"/>
            <a:ext cx="10515600" cy="1325563"/>
          </a:xfrm>
        </p:spPr>
        <p:txBody>
          <a:bodyPr/>
          <a:lstStyle/>
          <a:p>
            <a:r>
              <a:rPr lang="nl-NL" sz="2800" dirty="0">
                <a:cs typeface="Calibri" panose="020F0502020204030204" pitchFamily="34" charset="0"/>
              </a:rPr>
              <a:t>Why global?</a:t>
            </a:r>
            <a:br>
              <a:rPr lang="nl-NL" sz="2400" dirty="0">
                <a:cs typeface="Calibri" panose="020F0502020204030204" pitchFamily="34" charset="0"/>
              </a:rPr>
            </a:br>
            <a:endParaRPr lang="nl-NL" sz="1800" dirty="0">
              <a:cs typeface="Calibri" panose="020F0502020204030204" pitchFamily="34" charset="0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703976" y="1129485"/>
            <a:ext cx="9286058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nl-NL" sz="2000" dirty="0">
                <a:latin typeface="+mj-lt"/>
                <a:cs typeface="Calibri" panose="020F0502020204030204" pitchFamily="34" charset="0"/>
              </a:rPr>
              <a:t>Estimation of global burden of disease </a:t>
            </a:r>
          </a:p>
          <a:p>
            <a:pPr lvl="1"/>
            <a:r>
              <a:rPr lang="en-GB" sz="2000" dirty="0">
                <a:latin typeface="+mj-lt"/>
                <a:cs typeface="Calibri" panose="020F0502020204030204" pitchFamily="34" charset="0"/>
              </a:rPr>
              <a:t>to monitor the UN established Sustainable Development Goals</a:t>
            </a:r>
            <a:endParaRPr lang="nl-NL" sz="2000" dirty="0">
              <a:latin typeface="+mj-lt"/>
              <a:cs typeface="Calibri" panose="020F0502020204030204" pitchFamily="34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nl-NL" sz="2000" dirty="0">
                <a:latin typeface="+mj-lt"/>
                <a:cs typeface="Calibri" panose="020F0502020204030204" pitchFamily="34" charset="0"/>
              </a:rPr>
              <a:t>Consistent epidemiological studies world-wide</a:t>
            </a:r>
          </a:p>
          <a:p>
            <a:pPr lvl="1"/>
            <a:r>
              <a:rPr lang="nl-NL" sz="2000" dirty="0">
                <a:latin typeface="+mj-lt"/>
                <a:cs typeface="Calibri" panose="020F0502020204030204" pitchFamily="34" charset="0"/>
              </a:rPr>
              <a:t>Inequality in health and air pollution monitors in middle and low income countries</a:t>
            </a:r>
          </a:p>
        </p:txBody>
      </p:sp>
      <p:pic>
        <p:nvPicPr>
          <p:cNvPr id="6" name="Picture 2" descr="https://pubs.acs.org/na101/home/literatum/publisher/achs/journals/content/esthag/2018/esthag.2018.52.issue-16/acs.est.8b02864/20180815/images/medium/es-2018-02864p_0002.gif">
            <a:extLst>
              <a:ext uri="{FF2B5EF4-FFF2-40B4-BE49-F238E27FC236}">
                <a16:creationId xmlns:a16="http://schemas.microsoft.com/office/drawing/2014/main" id="{C8C3ED35-CE7A-428C-B4A0-C8DB4C8264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435" y="2877015"/>
            <a:ext cx="7215652" cy="3601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DDE6F76-16B8-4455-81CE-4BCB3BF4400F}"/>
              </a:ext>
            </a:extLst>
          </p:cNvPr>
          <p:cNvSpPr/>
          <p:nvPr/>
        </p:nvSpPr>
        <p:spPr>
          <a:xfrm>
            <a:off x="8025087" y="6108987"/>
            <a:ext cx="475508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+mj-lt"/>
              </a:rPr>
              <a:t>Shaddock et al., 2018</a:t>
            </a:r>
            <a:endParaRPr lang="nl-NL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6020423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3108"/>
    </mc:Choice>
    <mc:Fallback xmlns="">
      <p:transition spd="slow" advTm="113108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>
            <a:extLst>
              <a:ext uri="{FF2B5EF4-FFF2-40B4-BE49-F238E27FC236}">
                <a16:creationId xmlns:a16="http://schemas.microsoft.com/office/drawing/2014/main" id="{156EAAF2-7384-4D0D-8364-6819C7DA89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496" y="1257650"/>
            <a:ext cx="3063372" cy="35606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0434" y="285176"/>
            <a:ext cx="11805007" cy="778098"/>
          </a:xfrm>
        </p:spPr>
        <p:txBody>
          <a:bodyPr>
            <a:normAutofit/>
          </a:bodyPr>
          <a:lstStyle/>
          <a:p>
            <a:r>
              <a:rPr lang="nl-NL" sz="2800" dirty="0">
                <a:cs typeface="Calibri" panose="020F0502020204030204" pitchFamily="34" charset="0"/>
              </a:rPr>
              <a:t>Why high spatial and </a:t>
            </a:r>
            <a:r>
              <a:rPr lang="nl-NL" sz="2800" dirty="0" err="1">
                <a:cs typeface="Calibri" panose="020F0502020204030204" pitchFamily="34" charset="0"/>
              </a:rPr>
              <a:t>temporal</a:t>
            </a:r>
            <a:r>
              <a:rPr lang="nl-NL" sz="2800" dirty="0">
                <a:cs typeface="Calibri" panose="020F0502020204030204" pitchFamily="34" charset="0"/>
              </a:rPr>
              <a:t> </a:t>
            </a:r>
            <a:r>
              <a:rPr lang="nl-NL" sz="2800" dirty="0" err="1">
                <a:cs typeface="Calibri" panose="020F0502020204030204" pitchFamily="34" charset="0"/>
              </a:rPr>
              <a:t>resolutions</a:t>
            </a:r>
            <a:r>
              <a:rPr lang="nl-NL" sz="2800" dirty="0">
                <a:cs typeface="Calibri" panose="020F0502020204030204" pitchFamily="34" charset="0"/>
              </a:rPr>
              <a:t>?</a:t>
            </a:r>
            <a:endParaRPr lang="nl-NL" sz="2800" dirty="0"/>
          </a:p>
        </p:txBody>
      </p:sp>
      <p:pic>
        <p:nvPicPr>
          <p:cNvPr id="3074" name="Picture 2" descr="D:\Soena001\surfdrive\GGHDC\docs\presentaties\EGU2017\NO2januari-weekdays.gif"/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8028" y="1118115"/>
            <a:ext cx="5195107" cy="5195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8832418" y="5654133"/>
            <a:ext cx="13550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/>
              <a:t>Hour</a:t>
            </a:r>
            <a:endParaRPr lang="nl-NL" sz="3600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5436964" y="6588823"/>
            <a:ext cx="1050743" cy="2977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5128514" y="6322992"/>
            <a:ext cx="4464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0</a:t>
            </a:r>
            <a:endParaRPr lang="nl-NL" sz="2800" dirty="0"/>
          </a:p>
        </p:txBody>
      </p:sp>
      <p:sp>
        <p:nvSpPr>
          <p:cNvPr id="32" name="TextBox 31"/>
          <p:cNvSpPr txBox="1"/>
          <p:nvPr/>
        </p:nvSpPr>
        <p:spPr>
          <a:xfrm>
            <a:off x="6487706" y="6322992"/>
            <a:ext cx="171314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5km</a:t>
            </a:r>
            <a:endParaRPr lang="nl-NL" sz="2800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5445587" y="6509198"/>
            <a:ext cx="0" cy="15080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6484271" y="6509198"/>
            <a:ext cx="0" cy="15080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8975142" y="1138060"/>
            <a:ext cx="1140638" cy="3993973"/>
            <a:chOff x="1789473" y="1309312"/>
            <a:chExt cx="1140638" cy="3993973"/>
          </a:xfrm>
        </p:grpSpPr>
        <p:pic>
          <p:nvPicPr>
            <p:cNvPr id="29" name="Picture 2"/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9994" t="6247" r="50215" b="5501"/>
            <a:stretch/>
          </p:blipFill>
          <p:spPr bwMode="auto">
            <a:xfrm>
              <a:off x="1789473" y="2084442"/>
              <a:ext cx="502815" cy="295950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076" name="Picture 4"/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5400000">
              <a:off x="2188329" y="1088971"/>
              <a:ext cx="518145" cy="9588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2354848" y="4780065"/>
              <a:ext cx="5719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0</a:t>
              </a:r>
              <a:endParaRPr lang="nl-NL" sz="28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358144" y="1822829"/>
              <a:ext cx="5719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60</a:t>
              </a:r>
              <a:endParaRPr lang="nl-NL" sz="28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354848" y="3316275"/>
              <a:ext cx="571967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30</a:t>
              </a:r>
              <a:endParaRPr lang="nl-NL" sz="2800" dirty="0"/>
            </a:p>
          </p:txBody>
        </p:sp>
        <p:cxnSp>
          <p:nvCxnSpPr>
            <p:cNvPr id="4" name="Straight Connector 3"/>
            <p:cNvCxnSpPr/>
            <p:nvPr/>
          </p:nvCxnSpPr>
          <p:spPr>
            <a:xfrm flipH="1">
              <a:off x="2259286" y="2108004"/>
              <a:ext cx="144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flipH="1">
              <a:off x="2259286" y="3578998"/>
              <a:ext cx="144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2259286" y="5019635"/>
              <a:ext cx="144000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1481711" y="2937046"/>
            <a:ext cx="406400" cy="36933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 </a:t>
            </a:r>
          </a:p>
        </p:txBody>
      </p:sp>
      <p:pic>
        <p:nvPicPr>
          <p:cNvPr id="22" name="Picture 2" descr="Afbeeldingsresultaat voor no2 vehicle">
            <a:extLst>
              <a:ext uri="{FF2B5EF4-FFF2-40B4-BE49-F238E27FC236}">
                <a16:creationId xmlns:a16="http://schemas.microsoft.com/office/drawing/2014/main" id="{13C2CEFE-5EBE-4AF9-8297-D2F7D06087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536" y="5525085"/>
            <a:ext cx="2999449" cy="7498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FF3A96D-9ADE-4253-89A2-51BA8461DF71}"/>
              </a:ext>
            </a:extLst>
          </p:cNvPr>
          <p:cNvSpPr txBox="1"/>
          <p:nvPr/>
        </p:nvSpPr>
        <p:spPr>
          <a:xfrm>
            <a:off x="2490434" y="3398519"/>
            <a:ext cx="838200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FF0000"/>
                </a:solidFill>
              </a:rPr>
              <a:t>RURAL</a:t>
            </a:r>
            <a:endParaRPr lang="nl-NL" dirty="0">
              <a:solidFill>
                <a:srgbClr val="FF0000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C8D99DB-0226-4550-B4F8-59EA7BDB1982}"/>
              </a:ext>
            </a:extLst>
          </p:cNvPr>
          <p:cNvSpPr txBox="1"/>
          <p:nvPr/>
        </p:nvSpPr>
        <p:spPr>
          <a:xfrm>
            <a:off x="2495366" y="3863733"/>
            <a:ext cx="1142662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00B050"/>
                </a:solidFill>
              </a:rPr>
              <a:t>INDUSTRY</a:t>
            </a:r>
            <a:endParaRPr lang="nl-NL" dirty="0">
              <a:solidFill>
                <a:srgbClr val="00B050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E85D39C-1C58-498C-A0FA-F1626D2C53EA}"/>
              </a:ext>
            </a:extLst>
          </p:cNvPr>
          <p:cNvSpPr txBox="1"/>
          <p:nvPr/>
        </p:nvSpPr>
        <p:spPr>
          <a:xfrm>
            <a:off x="2400143" y="3631126"/>
            <a:ext cx="1028699" cy="369332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0000FF"/>
                </a:solidFill>
              </a:rPr>
              <a:t>TRAFFIC</a:t>
            </a:r>
            <a:endParaRPr lang="nl-NL" dirty="0">
              <a:solidFill>
                <a:srgbClr val="0000FF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AA706D-E40C-4EF2-A876-14E70049769C}"/>
              </a:ext>
            </a:extLst>
          </p:cNvPr>
          <p:cNvSpPr/>
          <p:nvPr/>
        </p:nvSpPr>
        <p:spPr>
          <a:xfrm>
            <a:off x="27608" y="4590981"/>
            <a:ext cx="3499973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Hourly/minutes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LML data (</a:t>
            </a:r>
            <a:r>
              <a:rPr lang="en-US" dirty="0" err="1"/>
              <a:t>landelijk</a:t>
            </a:r>
            <a:r>
              <a:rPr lang="en-US" dirty="0"/>
              <a:t> </a:t>
            </a:r>
            <a:r>
              <a:rPr lang="en-US" dirty="0" err="1"/>
              <a:t>meetnet</a:t>
            </a:r>
            <a:r>
              <a:rPr lang="en-US" dirty="0"/>
              <a:t> </a:t>
            </a:r>
            <a:r>
              <a:rPr lang="en-US" dirty="0" err="1"/>
              <a:t>luchtkwaliteit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95587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445"/>
    </mc:Choice>
    <mc:Fallback xmlns="">
      <p:transition spd="slow" advTm="32445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CD4B9-793A-416F-B4C7-23B4638B8A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04762" y="650760"/>
            <a:ext cx="10515600" cy="1325563"/>
          </a:xfrm>
        </p:spPr>
        <p:txBody>
          <a:bodyPr/>
          <a:lstStyle/>
          <a:p>
            <a:r>
              <a:rPr lang="en-US" sz="2800" dirty="0"/>
              <a:t>Air pollution modelling methods</a:t>
            </a:r>
            <a:br>
              <a:rPr lang="en-US" sz="2800" dirty="0"/>
            </a:br>
            <a:r>
              <a:rPr lang="en-US" sz="2800" dirty="0"/>
              <a:t> </a:t>
            </a:r>
            <a:endParaRPr lang="nl-NL" sz="28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20A5E11-A6B9-475F-AE33-B47F875ED978}"/>
              </a:ext>
            </a:extLst>
          </p:cNvPr>
          <p:cNvSpPr/>
          <p:nvPr/>
        </p:nvSpPr>
        <p:spPr>
          <a:xfrm>
            <a:off x="1081669" y="2374517"/>
            <a:ext cx="931126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+mj-lt"/>
              </a:rPr>
              <a:t>Process-based models:</a:t>
            </a:r>
          </a:p>
          <a:p>
            <a:pPr lvl="1"/>
            <a:r>
              <a:rPr lang="en-US" sz="2400" dirty="0">
                <a:latin typeface="+mj-lt"/>
              </a:rPr>
              <a:t>Air dispersion models</a:t>
            </a:r>
          </a:p>
          <a:p>
            <a:pPr lvl="1"/>
            <a:r>
              <a:rPr lang="en-US" sz="2400" dirty="0">
                <a:latin typeface="+mj-lt"/>
              </a:rPr>
              <a:t>Chemical transportation models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+mj-lt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accent2"/>
                </a:solidFill>
                <a:latin typeface="+mj-lt"/>
              </a:rPr>
              <a:t>Statistical-based methods: </a:t>
            </a:r>
          </a:p>
          <a:p>
            <a:pPr lvl="1"/>
            <a:r>
              <a:rPr lang="en-US" sz="2400" dirty="0">
                <a:solidFill>
                  <a:schemeClr val="accent2"/>
                </a:solidFill>
                <a:latin typeface="+mj-lt"/>
              </a:rPr>
              <a:t>Information form predictors, spatiotemporal dependence.  </a:t>
            </a:r>
          </a:p>
        </p:txBody>
      </p:sp>
    </p:spTree>
    <p:extLst>
      <p:ext uri="{BB962C8B-B14F-4D97-AF65-F5344CB8AC3E}">
        <p14:creationId xmlns:p14="http://schemas.microsoft.com/office/powerpoint/2010/main" val="37276814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583"/>
    </mc:Choice>
    <mc:Fallback xmlns="">
      <p:transition spd="slow" advTm="147583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8B2F30D-9259-A347-9398-04A22A6B7304}"/>
              </a:ext>
            </a:extLst>
          </p:cNvPr>
          <p:cNvSpPr/>
          <p:nvPr/>
        </p:nvSpPr>
        <p:spPr>
          <a:xfrm>
            <a:off x="4471228" y="446572"/>
            <a:ext cx="32495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l-NL" sz="2800" dirty="0" err="1">
                <a:latin typeface="+mj-lt"/>
              </a:rPr>
              <a:t>Geospatial</a:t>
            </a:r>
            <a:r>
              <a:rPr lang="nl-NL" sz="2800" dirty="0">
                <a:latin typeface="+mj-lt"/>
              </a:rPr>
              <a:t> </a:t>
            </a:r>
            <a:r>
              <a:rPr lang="nl-NL" sz="2800" dirty="0" err="1">
                <a:latin typeface="+mj-lt"/>
              </a:rPr>
              <a:t>predictors</a:t>
            </a:r>
            <a:endParaRPr lang="en-NL" sz="2800" dirty="0">
              <a:latin typeface="+mj-lt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2126EA1-EC29-3745-87C7-85E0C99B1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0164" y="1408615"/>
            <a:ext cx="3937000" cy="22047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A51689A-B979-8540-8A74-29B80290C2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5085" y="1408614"/>
            <a:ext cx="3151956" cy="315195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0FBA91F-30BD-B14A-83CA-8F09DA45EB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487" y="1408614"/>
            <a:ext cx="3937000" cy="20701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38376E-EC87-F642-8BA0-67E498BAAD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7283" y="4266114"/>
            <a:ext cx="3810000" cy="2133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52869B0-C9EC-744A-AD51-256BD64A9F8F}"/>
              </a:ext>
            </a:extLst>
          </p:cNvPr>
          <p:cNvSpPr txBox="1"/>
          <p:nvPr/>
        </p:nvSpPr>
        <p:spPr>
          <a:xfrm>
            <a:off x="377283" y="3557694"/>
            <a:ext cx="333607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R</a:t>
            </a:r>
            <a:r>
              <a:rPr lang="en-NL" dirty="0"/>
              <a:t>oad and industrial area from </a:t>
            </a:r>
            <a:r>
              <a:rPr lang="en-GB" dirty="0"/>
              <a:t>OpenStreetMap  (vector)</a:t>
            </a:r>
          </a:p>
          <a:p>
            <a:r>
              <a:rPr lang="en-GB" dirty="0"/>
              <a:t> </a:t>
            </a:r>
            <a:endParaRPr lang="en-NL" dirty="0"/>
          </a:p>
          <a:p>
            <a:r>
              <a:rPr lang="en-NL" dirty="0"/>
              <a:t>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D7114E3-F518-9E4D-A5EC-58E55510D967}"/>
              </a:ext>
            </a:extLst>
          </p:cNvPr>
          <p:cNvSpPr txBox="1"/>
          <p:nvPr/>
        </p:nvSpPr>
        <p:spPr>
          <a:xfrm>
            <a:off x="4610164" y="3619783"/>
            <a:ext cx="38684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Earth nightlight (500 m)</a:t>
            </a:r>
          </a:p>
          <a:p>
            <a:r>
              <a:rPr lang="en-GB" dirty="0"/>
              <a:t>as a proxy for socio-demographics</a:t>
            </a:r>
            <a:endParaRPr lang="en-NL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92A66AA-77F8-F142-BBEF-69358C612587}"/>
              </a:ext>
            </a:extLst>
          </p:cNvPr>
          <p:cNvSpPr txBox="1"/>
          <p:nvPr/>
        </p:nvSpPr>
        <p:spPr>
          <a:xfrm>
            <a:off x="8845085" y="4626426"/>
            <a:ext cx="333607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Population (100 m)</a:t>
            </a:r>
          </a:p>
          <a:p>
            <a:r>
              <a:rPr lang="en-GB" dirty="0"/>
              <a:t>From human settlement layers</a:t>
            </a:r>
            <a:endParaRPr lang="en-NL" dirty="0"/>
          </a:p>
          <a:p>
            <a:r>
              <a:rPr lang="en-NL" dirty="0"/>
              <a:t>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2AE6D7C-AE58-0E40-AC75-52534614ACE5}"/>
              </a:ext>
            </a:extLst>
          </p:cNvPr>
          <p:cNvSpPr txBox="1"/>
          <p:nvPr/>
        </p:nvSpPr>
        <p:spPr>
          <a:xfrm>
            <a:off x="317809" y="6527521"/>
            <a:ext cx="7523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Climate:Wind</a:t>
            </a:r>
            <a:r>
              <a:rPr lang="en-GB" dirty="0"/>
              <a:t> speed and temperature </a:t>
            </a:r>
            <a:endParaRPr lang="en-NL" dirty="0"/>
          </a:p>
          <a:p>
            <a:r>
              <a:rPr lang="en-NL" dirty="0"/>
              <a:t>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4444529-333C-6D49-8E99-9F00D8B82A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816346" y="4313768"/>
            <a:ext cx="3550785" cy="20069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B554F7E-A4BE-8641-83AB-01A1DB6C2BCB}"/>
              </a:ext>
            </a:extLst>
          </p:cNvPr>
          <p:cNvSpPr txBox="1"/>
          <p:nvPr/>
        </p:nvSpPr>
        <p:spPr>
          <a:xfrm>
            <a:off x="4785486" y="6448541"/>
            <a:ext cx="7523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Elevation: SRTM (90 m)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16456336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CBE76B-8DAA-4995-94F5-4CF7FF7156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1DC4879-117B-4874-A239-FBE0F38B4443}"/>
              </a:ext>
            </a:extLst>
          </p:cNvPr>
          <p:cNvSpPr/>
          <p:nvPr/>
        </p:nvSpPr>
        <p:spPr>
          <a:xfrm>
            <a:off x="2095872" y="347015"/>
            <a:ext cx="8300170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Clr>
                <a:schemeClr val="dk1"/>
              </a:buClr>
            </a:pPr>
            <a:r>
              <a:rPr lang="nl-NL" sz="2800" dirty="0">
                <a:latin typeface="+mj-lt"/>
                <a:cs typeface="Calibri" panose="020F0502020204030204" pitchFamily="34" charset="0"/>
              </a:rPr>
              <a:t> </a:t>
            </a:r>
            <a:r>
              <a:rPr lang="nl-NL" sz="2800" dirty="0" err="1">
                <a:latin typeface="+mj-lt"/>
                <a:cs typeface="Calibri" panose="020F0502020204030204" pitchFamily="34" charset="0"/>
              </a:rPr>
              <a:t>Ground</a:t>
            </a:r>
            <a:r>
              <a:rPr lang="nl-NL" sz="2800" dirty="0">
                <a:latin typeface="+mj-lt"/>
                <a:cs typeface="Calibri" panose="020F0502020204030204" pitchFamily="34" charset="0"/>
              </a:rPr>
              <a:t> monitor measurements</a:t>
            </a:r>
            <a:r>
              <a:rPr lang="nl-NL" sz="2400" dirty="0">
                <a:latin typeface="+mj-lt"/>
                <a:cs typeface="Calibri" panose="020F0502020204030204" pitchFamily="34" charset="0"/>
              </a:rPr>
              <a:t>: </a:t>
            </a:r>
          </a:p>
          <a:p>
            <a:pPr>
              <a:buClr>
                <a:schemeClr val="dk1"/>
              </a:buClr>
            </a:pPr>
            <a:r>
              <a:rPr lang="nl-NL" sz="2400" dirty="0" err="1">
                <a:latin typeface="+mj-lt"/>
                <a:cs typeface="Calibri" panose="020F0502020204030204" pitchFamily="34" charset="0"/>
              </a:rPr>
              <a:t>OpenAQ</a:t>
            </a:r>
            <a:r>
              <a:rPr lang="nl-NL" sz="2400" dirty="0">
                <a:latin typeface="+mj-lt"/>
                <a:cs typeface="Calibri" panose="020F0502020204030204" pitchFamily="34" charset="0"/>
              </a:rPr>
              <a:t>: </a:t>
            </a:r>
            <a:r>
              <a:rPr lang="nl-NL" sz="2400" dirty="0" err="1">
                <a:latin typeface="+mj-lt"/>
                <a:cs typeface="Calibri" panose="020F0502020204030204" pitchFamily="34" charset="0"/>
              </a:rPr>
              <a:t>an</a:t>
            </a:r>
            <a:r>
              <a:rPr lang="nl-NL" sz="2400" dirty="0">
                <a:latin typeface="+mj-lt"/>
                <a:cs typeface="Calibri" panose="020F0502020204030204" pitchFamily="34" charset="0"/>
              </a:rPr>
              <a:t> open </a:t>
            </a:r>
            <a:r>
              <a:rPr lang="nl-NL" sz="2400" dirty="0" err="1">
                <a:latin typeface="+mj-lt"/>
                <a:cs typeface="Calibri" panose="020F0502020204030204" pitchFamily="34" charset="0"/>
              </a:rPr>
              <a:t>science</a:t>
            </a:r>
            <a:r>
              <a:rPr lang="nl-NL" sz="2400" dirty="0">
                <a:latin typeface="+mj-lt"/>
                <a:cs typeface="Calibri" panose="020F0502020204030204" pitchFamily="34" charset="0"/>
              </a:rPr>
              <a:t> air </a:t>
            </a:r>
            <a:r>
              <a:rPr lang="nl-NL" sz="2400" dirty="0" err="1">
                <a:latin typeface="+mj-lt"/>
                <a:cs typeface="Calibri" panose="020F0502020204030204" pitchFamily="34" charset="0"/>
              </a:rPr>
              <a:t>quality</a:t>
            </a:r>
            <a:r>
              <a:rPr lang="nl-NL" sz="2400" dirty="0">
                <a:latin typeface="+mj-lt"/>
                <a:cs typeface="Calibri" panose="020F0502020204030204" pitchFamily="34" charset="0"/>
              </a:rPr>
              <a:t> community</a:t>
            </a:r>
          </a:p>
          <a:p>
            <a:pPr>
              <a:buClr>
                <a:schemeClr val="dk1"/>
              </a:buClr>
            </a:pPr>
            <a:r>
              <a:rPr lang="nl-NL" sz="2400" dirty="0" err="1">
                <a:latin typeface="+mj-lt"/>
                <a:cs typeface="Calibri" panose="020F0502020204030204" pitchFamily="34" charset="0"/>
              </a:rPr>
              <a:t>Additional</a:t>
            </a:r>
            <a:r>
              <a:rPr lang="nl-NL" sz="2400" dirty="0">
                <a:latin typeface="+mj-lt"/>
                <a:cs typeface="Calibri" panose="020F0502020204030204" pitchFamily="34" charset="0"/>
              </a:rPr>
              <a:t> data </a:t>
            </a:r>
            <a:r>
              <a:rPr lang="nl-NL" sz="2400" dirty="0" err="1">
                <a:latin typeface="+mj-lt"/>
                <a:cs typeface="Calibri" panose="020F0502020204030204" pitchFamily="34" charset="0"/>
              </a:rPr>
              <a:t>from</a:t>
            </a:r>
            <a:r>
              <a:rPr lang="nl-NL" sz="2400" dirty="0">
                <a:latin typeface="+mj-lt"/>
                <a:cs typeface="Calibri" panose="020F0502020204030204" pitchFamily="34" charset="0"/>
              </a:rPr>
              <a:t> China, Australia, Canada, US, EU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86274A-92B6-074C-9133-CB59FE051A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7975" y="1886227"/>
            <a:ext cx="9036050" cy="4835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355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8"/>
    </mc:Choice>
    <mc:Fallback xmlns="">
      <p:transition spd="slow" advTm="338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219440-5BCF-4EFA-AD37-CF25BEAEEE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8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78A47D-2899-41E9-8EFB-BA39EF2ED3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191" y="1736016"/>
            <a:ext cx="8070369" cy="4589939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12361226-75BF-4B43-A9E9-1CDEC2676B1E}"/>
              </a:ext>
            </a:extLst>
          </p:cNvPr>
          <p:cNvSpPr txBox="1">
            <a:spLocks/>
          </p:cNvSpPr>
          <p:nvPr/>
        </p:nvSpPr>
        <p:spPr>
          <a:xfrm>
            <a:off x="2199153" y="40996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Font typeface="Calibri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defRPr/>
            </a:lvl2pPr>
            <a:lvl3pPr marL="0" marR="0" lvl="2" indent="0" algn="l" rtl="0">
              <a:spcBef>
                <a:spcPts val="0"/>
              </a:spcBef>
              <a:defRPr/>
            </a:lvl3pPr>
            <a:lvl4pPr marL="0" marR="0" lvl="3" indent="0" algn="l" rtl="0">
              <a:spcBef>
                <a:spcPts val="0"/>
              </a:spcBef>
              <a:defRPr/>
            </a:lvl4pPr>
            <a:lvl5pPr marL="0" marR="0" lvl="4" indent="0" algn="l" rtl="0">
              <a:spcBef>
                <a:spcPts val="0"/>
              </a:spcBef>
              <a:defRPr/>
            </a:lvl5pPr>
            <a:lvl6pPr marL="0" marR="0" lvl="5" indent="0" algn="l" rtl="0">
              <a:spcBef>
                <a:spcPts val="0"/>
              </a:spcBef>
              <a:defRPr/>
            </a:lvl6pPr>
            <a:lvl7pPr marL="0" marR="0" lvl="6" indent="0" algn="l" rtl="0">
              <a:spcBef>
                <a:spcPts val="0"/>
              </a:spcBef>
              <a:defRPr/>
            </a:lvl7pPr>
            <a:lvl8pPr marL="0" marR="0" lvl="7" indent="0" algn="l" rtl="0">
              <a:spcBef>
                <a:spcPts val="0"/>
              </a:spcBef>
              <a:defRPr/>
            </a:lvl8pPr>
            <a:lvl9pPr marL="0" marR="0" lvl="8" indent="0" algn="l" rtl="0">
              <a:spcBef>
                <a:spcPts val="0"/>
              </a:spcBef>
              <a:defRPr/>
            </a:lvl9pPr>
          </a:lstStyle>
          <a:p>
            <a:r>
              <a:rPr lang="en-US" sz="2800" dirty="0" err="1">
                <a:latin typeface="+mj-lt"/>
              </a:rPr>
              <a:t>Tropomi</a:t>
            </a:r>
            <a:r>
              <a:rPr lang="en-US" sz="2800" dirty="0">
                <a:latin typeface="+mj-lt"/>
              </a:rPr>
              <a:t> </a:t>
            </a:r>
          </a:p>
          <a:p>
            <a:r>
              <a:rPr lang="en-US" sz="2000" dirty="0">
                <a:latin typeface="+mj-lt"/>
              </a:rPr>
              <a:t>(</a:t>
            </a:r>
            <a:r>
              <a:rPr lang="en-US" sz="2000" dirty="0" err="1">
                <a:latin typeface="+mj-lt"/>
              </a:rPr>
              <a:t>TROPOspheric</a:t>
            </a:r>
            <a:r>
              <a:rPr lang="en-US" sz="2000" dirty="0">
                <a:latin typeface="+mj-lt"/>
              </a:rPr>
              <a:t> Monitoring Instrument)</a:t>
            </a:r>
          </a:p>
          <a:p>
            <a:endParaRPr lang="en-US" sz="2000" dirty="0"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4EF0B86-B7C3-418D-BE91-3CC64BDE45AC}"/>
              </a:ext>
            </a:extLst>
          </p:cNvPr>
          <p:cNvSpPr txBox="1"/>
          <p:nvPr/>
        </p:nvSpPr>
        <p:spPr>
          <a:xfrm>
            <a:off x="8857614" y="6303974"/>
            <a:ext cx="14009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dirty="0"/>
              <a:t>Souce [3]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F5A9C5-5A65-4921-B6F3-D33BC2694848}"/>
              </a:ext>
            </a:extLst>
          </p:cNvPr>
          <p:cNvSpPr/>
          <p:nvPr/>
        </p:nvSpPr>
        <p:spPr>
          <a:xfrm>
            <a:off x="297300" y="658301"/>
            <a:ext cx="2366353" cy="147732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+mj-lt"/>
              </a:rPr>
              <a:t>Launched Oct. 2017, </a:t>
            </a:r>
          </a:p>
          <a:p>
            <a:endParaRPr lang="en-US" dirty="0">
              <a:latin typeface="+mj-lt"/>
            </a:endParaRPr>
          </a:p>
          <a:p>
            <a:r>
              <a:rPr lang="en-US" dirty="0">
                <a:latin typeface="+mj-lt"/>
              </a:rPr>
              <a:t>Resolution (NO2)</a:t>
            </a:r>
          </a:p>
          <a:p>
            <a:r>
              <a:rPr lang="en-US" dirty="0">
                <a:latin typeface="+mj-lt"/>
              </a:rPr>
              <a:t>2018-2019: 7  km </a:t>
            </a:r>
          </a:p>
          <a:p>
            <a:r>
              <a:rPr lang="en-US" dirty="0">
                <a:latin typeface="+mj-lt"/>
              </a:rPr>
              <a:t>Since Oct. 2019: 5.5 km</a:t>
            </a:r>
            <a:endParaRPr lang="nl-NL" dirty="0">
              <a:latin typeface="+mj-lt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E45640F-2CD8-F34F-A3BF-8CF2384F6D7D}"/>
              </a:ext>
            </a:extLst>
          </p:cNvPr>
          <p:cNvSpPr/>
          <p:nvPr/>
        </p:nvSpPr>
        <p:spPr>
          <a:xfrm>
            <a:off x="154725" y="4658702"/>
            <a:ext cx="265150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031E31"/>
                </a:solidFill>
                <a:latin typeface="+mj-lt"/>
              </a:rPr>
              <a:t>Measurements: NO</a:t>
            </a:r>
            <a:r>
              <a:rPr lang="en-US" baseline="-25000" dirty="0">
                <a:solidFill>
                  <a:srgbClr val="031E31"/>
                </a:solidFill>
                <a:latin typeface="+mj-lt"/>
              </a:rPr>
              <a:t>2</a:t>
            </a:r>
            <a:r>
              <a:rPr lang="en-US" dirty="0">
                <a:solidFill>
                  <a:srgbClr val="031E31"/>
                </a:solidFill>
                <a:latin typeface="+mj-lt"/>
              </a:rPr>
              <a:t>, O</a:t>
            </a:r>
            <a:r>
              <a:rPr lang="en-US" baseline="-25000" dirty="0">
                <a:solidFill>
                  <a:srgbClr val="031E31"/>
                </a:solidFill>
                <a:latin typeface="+mj-lt"/>
              </a:rPr>
              <a:t>3</a:t>
            </a:r>
            <a:r>
              <a:rPr lang="en-US" dirty="0">
                <a:solidFill>
                  <a:srgbClr val="031E31"/>
                </a:solidFill>
                <a:latin typeface="+mj-lt"/>
              </a:rPr>
              <a:t> (7km</a:t>
            </a:r>
            <a:r>
              <a:rPr lang="en-US" dirty="0">
                <a:solidFill>
                  <a:srgbClr val="031E31"/>
                </a:solidFill>
              </a:rPr>
              <a:t> </a:t>
            </a:r>
            <a:r>
              <a:rPr lang="en-US" dirty="0">
                <a:solidFill>
                  <a:srgbClr val="031E31"/>
                </a:solidFill>
                <a:latin typeface="+mj-lt"/>
              </a:rPr>
              <a:t>× 28km), SO</a:t>
            </a:r>
            <a:r>
              <a:rPr lang="en-US" baseline="-25000" dirty="0">
                <a:solidFill>
                  <a:srgbClr val="031E31"/>
                </a:solidFill>
                <a:latin typeface="+mj-lt"/>
              </a:rPr>
              <a:t>2</a:t>
            </a:r>
            <a:r>
              <a:rPr lang="en-US" dirty="0">
                <a:solidFill>
                  <a:srgbClr val="031E31"/>
                </a:solidFill>
                <a:latin typeface="+mj-lt"/>
              </a:rPr>
              <a:t>, methane and CO </a:t>
            </a:r>
          </a:p>
        </p:txBody>
      </p:sp>
      <p:pic>
        <p:nvPicPr>
          <p:cNvPr id="9" name="Picture 2" descr="http://www.tropomi.nl/wp-content/uploads/2013/11/precursor5.jpg">
            <a:extLst>
              <a:ext uri="{FF2B5EF4-FFF2-40B4-BE49-F238E27FC236}">
                <a16:creationId xmlns:a16="http://schemas.microsoft.com/office/drawing/2014/main" id="{43E107D4-D392-844D-8C6F-36CEF33952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5272" y="2603067"/>
            <a:ext cx="2936650" cy="16518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266208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7744"/>
    </mc:Choice>
    <mc:Fallback xmlns="">
      <p:transition spd="slow" advTm="77744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0B2D86-A5E0-554F-928E-777376AE03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57326"/>
            <a:ext cx="10515600" cy="1500187"/>
          </a:xfrm>
        </p:spPr>
        <p:txBody>
          <a:bodyPr>
            <a:noAutofit/>
          </a:bodyPr>
          <a:lstStyle/>
          <a:p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How can we …</a:t>
            </a:r>
          </a:p>
          <a:p>
            <a:endParaRPr lang="en-NL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efficiently assimilate</a:t>
            </a: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 data from different data sources (measurements from different sensors and predictors with different resolutions)?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model the heterogeneities between areas (e.g. city, country)?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NL" dirty="0">
              <a:solidFill>
                <a:schemeClr val="accent1">
                  <a:lumMod val="7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NL" dirty="0">
                <a:solidFill>
                  <a:schemeClr val="accent1">
                    <a:lumMod val="75000"/>
                  </a:schemeClr>
                </a:solidFill>
              </a:rPr>
              <a:t>model the effects of road infrastructures (since station measurements are point data)?</a:t>
            </a:r>
          </a:p>
          <a:p>
            <a:endParaRPr lang="en-NL" dirty="0"/>
          </a:p>
          <a:p>
            <a:r>
              <a:rPr lang="en-NL" dirty="0"/>
              <a:t> 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232DE1-091B-BA46-B639-E0D3372B4D3B}"/>
              </a:ext>
            </a:extLst>
          </p:cNvPr>
          <p:cNvSpPr txBox="1"/>
          <p:nvPr/>
        </p:nvSpPr>
        <p:spPr>
          <a:xfrm>
            <a:off x="4589811" y="768350"/>
            <a:ext cx="59770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800" dirty="0"/>
              <a:t>Questions</a:t>
            </a:r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41804853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3639</TotalTime>
  <Words>725</Words>
  <Application>Microsoft Macintosh PowerPoint</Application>
  <PresentationFormat>Widescreen</PresentationFormat>
  <Paragraphs>143</Paragraphs>
  <Slides>19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Cambria Math</vt:lpstr>
      <vt:lpstr>Office Theme</vt:lpstr>
      <vt:lpstr>  Global air pollution modelling    </vt:lpstr>
      <vt:lpstr>Goal:  Global, high spatial and temporal resolution NO2  mapping   NO2: is part of a group of gaseous air pollutants produced as a result of road traffic and other fossil fuel combustion processes. </vt:lpstr>
      <vt:lpstr>Why global? </vt:lpstr>
      <vt:lpstr>Why high spatial and temporal resolutions?</vt:lpstr>
      <vt:lpstr>Air pollution modelling methods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air pollution modelling</dc:title>
  <dc:creator>Lu, M. (Meng)</dc:creator>
  <cp:lastModifiedBy>meng lu</cp:lastModifiedBy>
  <cp:revision>105</cp:revision>
  <dcterms:created xsi:type="dcterms:W3CDTF">2019-08-27T14:27:31Z</dcterms:created>
  <dcterms:modified xsi:type="dcterms:W3CDTF">2020-06-08T15:39:11Z</dcterms:modified>
</cp:coreProperties>
</file>